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368" r:id="rId2"/>
    <p:sldId id="364" r:id="rId3"/>
    <p:sldId id="303" r:id="rId4"/>
    <p:sldId id="265" r:id="rId5"/>
    <p:sldId id="266" r:id="rId6"/>
    <p:sldId id="369" r:id="rId7"/>
    <p:sldId id="370" r:id="rId8"/>
    <p:sldId id="371" r:id="rId9"/>
    <p:sldId id="372" r:id="rId10"/>
    <p:sldId id="373" r:id="rId11"/>
    <p:sldId id="329" r:id="rId12"/>
  </p:sldIdLst>
  <p:sldSz cx="9144000" cy="6858000" type="screen4x3"/>
  <p:notesSz cx="1429702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45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5778"/>
    <a:srgbClr val="003366"/>
    <a:srgbClr val="064488"/>
    <a:srgbClr val="99CC00"/>
    <a:srgbClr val="99CCFF"/>
    <a:srgbClr val="1C1C54"/>
    <a:srgbClr val="2828F8"/>
    <a:srgbClr val="B9CDE5"/>
    <a:srgbClr val="33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62985" autoAdjust="0"/>
  </p:normalViewPr>
  <p:slideViewPr>
    <p:cSldViewPr>
      <p:cViewPr varScale="1">
        <p:scale>
          <a:sx n="72" d="100"/>
          <a:sy n="72" d="100"/>
        </p:scale>
        <p:origin x="28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1" d="100"/>
          <a:sy n="111" d="100"/>
        </p:scale>
        <p:origin x="-582" y="-84"/>
      </p:cViewPr>
      <p:guideLst>
        <p:guide orient="horz" pos="3127"/>
        <p:guide pos="450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tojcevicsa\Desktop\SANJA\SPOLJNA%20TRGOVINA\za%20medije\Prezentacija,%20od%20avg2011\prezentacija%202018\avg%202018\za%20Graf%20I-VIII%202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'graf 2'!$A$1:$B$13</c:f>
              <c:multiLvlStrCache>
                <c:ptCount val="13"/>
                <c:lvl>
                  <c:pt idx="0">
                    <c:v>VIII</c:v>
                  </c:pt>
                  <c:pt idx="1">
                    <c:v>IX</c:v>
                  </c:pt>
                  <c:pt idx="2">
                    <c:v>X</c:v>
                  </c:pt>
                  <c:pt idx="3">
                    <c:v>XI</c:v>
                  </c:pt>
                  <c:pt idx="4">
                    <c:v>XII</c:v>
                  </c:pt>
                  <c:pt idx="5">
                    <c:v>I</c:v>
                  </c:pt>
                  <c:pt idx="6">
                    <c:v>II</c:v>
                  </c:pt>
                  <c:pt idx="7">
                    <c:v>III</c:v>
                  </c:pt>
                  <c:pt idx="8">
                    <c:v>IV</c:v>
                  </c:pt>
                  <c:pt idx="9">
                    <c:v>V</c:v>
                  </c:pt>
                  <c:pt idx="10">
                    <c:v>VI</c:v>
                  </c:pt>
                  <c:pt idx="11">
                    <c:v>VII</c:v>
                  </c:pt>
                  <c:pt idx="12">
                    <c:v>VIII</c:v>
                  </c:pt>
                </c:lvl>
                <c:lvl>
                  <c:pt idx="0">
                    <c:v>2017</c:v>
                  </c:pt>
                  <c:pt idx="5">
                    <c:v>2018</c:v>
                  </c:pt>
                </c:lvl>
              </c:multiLvlStrCache>
            </c:multiLvlStrRef>
          </c:cat>
          <c:val>
            <c:numRef>
              <c:f>'graf 2'!$C$1:$C$13</c:f>
              <c:numCache>
                <c:formatCode>0</c:formatCode>
                <c:ptCount val="13"/>
                <c:pt idx="0">
                  <c:v>832</c:v>
                </c:pt>
                <c:pt idx="1">
                  <c:v>830</c:v>
                </c:pt>
                <c:pt idx="2">
                  <c:v>831</c:v>
                </c:pt>
                <c:pt idx="3">
                  <c:v>832</c:v>
                </c:pt>
                <c:pt idx="4">
                  <c:v>835</c:v>
                </c:pt>
                <c:pt idx="5">
                  <c:v>825</c:v>
                </c:pt>
                <c:pt idx="6">
                  <c:v>841</c:v>
                </c:pt>
                <c:pt idx="7">
                  <c:v>840</c:v>
                </c:pt>
                <c:pt idx="8">
                  <c:v>840</c:v>
                </c:pt>
                <c:pt idx="9">
                  <c:v>847</c:v>
                </c:pt>
                <c:pt idx="10">
                  <c:v>849</c:v>
                </c:pt>
                <c:pt idx="11">
                  <c:v>848</c:v>
                </c:pt>
                <c:pt idx="12">
                  <c:v>852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BB-4ABA-85C0-D0209A402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695952"/>
        <c:axId val="220696344"/>
      </c:lineChart>
      <c:catAx>
        <c:axId val="220695952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220696344"/>
        <c:crosses val="autoZero"/>
        <c:auto val="1"/>
        <c:lblAlgn val="ctr"/>
        <c:lblOffset val="100"/>
        <c:noMultiLvlLbl val="0"/>
      </c:catAx>
      <c:valAx>
        <c:axId val="220696344"/>
        <c:scaling>
          <c:orientation val="minMax"/>
          <c:max val="900"/>
          <c:min val="600"/>
        </c:scaling>
        <c:delete val="0"/>
        <c:axPos val="l"/>
        <c:majorGridlines>
          <c:spPr>
            <a:ln w="3175"/>
          </c:spPr>
        </c:majorGridlines>
        <c:numFmt formatCode="0" sourceLinked="1"/>
        <c:majorTickMark val="out"/>
        <c:minorTickMark val="none"/>
        <c:tickLblPos val="nextTo"/>
        <c:crossAx val="2206959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01509002675174"/>
          <c:y val="5.1400554097404488E-2"/>
          <c:w val="0.65415652109751343"/>
          <c:h val="0.8326195683872849"/>
        </c:manualLayout>
      </c:layout>
      <c:lineChart>
        <c:grouping val="standard"/>
        <c:varyColors val="0"/>
        <c:ser>
          <c:idx val="0"/>
          <c:order val="0"/>
          <c:tx>
            <c:strRef>
              <c:f>zaAvg2018!$A$2</c:f>
              <c:strCache>
                <c:ptCount val="1"/>
                <c:pt idx="0">
                  <c:v>увоз                   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zaAvg2018!$B$1:$N$1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zaAvg2018!$B$2:$N$2</c:f>
              <c:numCache>
                <c:formatCode>General</c:formatCode>
                <c:ptCount val="13"/>
                <c:pt idx="0">
                  <c:v>385929</c:v>
                </c:pt>
                <c:pt idx="1">
                  <c:v>445444</c:v>
                </c:pt>
                <c:pt idx="2">
                  <c:v>449634</c:v>
                </c:pt>
                <c:pt idx="3">
                  <c:v>481408</c:v>
                </c:pt>
                <c:pt idx="4">
                  <c:v>376291</c:v>
                </c:pt>
                <c:pt idx="5">
                  <c:v>288860</c:v>
                </c:pt>
                <c:pt idx="6">
                  <c:v>400944</c:v>
                </c:pt>
                <c:pt idx="7">
                  <c:v>507887</c:v>
                </c:pt>
                <c:pt idx="8">
                  <c:v>394878</c:v>
                </c:pt>
                <c:pt idx="9">
                  <c:v>478531</c:v>
                </c:pt>
                <c:pt idx="10">
                  <c:v>452651</c:v>
                </c:pt>
                <c:pt idx="11">
                  <c:v>535692</c:v>
                </c:pt>
                <c:pt idx="12">
                  <c:v>392710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55-469B-A436-49221396CC5B}"/>
            </c:ext>
          </c:extLst>
        </c:ser>
        <c:ser>
          <c:idx val="1"/>
          <c:order val="1"/>
          <c:tx>
            <c:strRef>
              <c:f>zaAvg2018!$A$3</c:f>
              <c:strCache>
                <c:ptCount val="1"/>
                <c:pt idx="0">
                  <c:v>извоз</c:v>
                </c:pt>
              </c:strCache>
            </c:strRef>
          </c:tx>
          <c:spPr>
            <a:ln w="19050"/>
          </c:spPr>
          <c:marker>
            <c:symbol val="none"/>
          </c:marker>
          <c:cat>
            <c:strRef>
              <c:f>zaAvg2018!$B$1:$N$1</c:f>
              <c:strCache>
                <c:ptCount val="13"/>
                <c:pt idx="0">
                  <c:v>VIII</c:v>
                </c:pt>
                <c:pt idx="1">
                  <c:v>IX</c:v>
                </c:pt>
                <c:pt idx="2">
                  <c:v>X</c:v>
                </c:pt>
                <c:pt idx="3">
                  <c:v>XI</c:v>
                </c:pt>
                <c:pt idx="4">
                  <c:v>XII</c:v>
                </c:pt>
                <c:pt idx="5">
                  <c:v>I</c:v>
                </c:pt>
                <c:pt idx="6">
                  <c:v>II</c:v>
                </c:pt>
                <c:pt idx="7">
                  <c:v>III</c:v>
                </c:pt>
                <c:pt idx="8">
                  <c:v>IV</c:v>
                </c:pt>
                <c:pt idx="9">
                  <c:v>V</c:v>
                </c:pt>
                <c:pt idx="10">
                  <c:v>VI</c:v>
                </c:pt>
                <c:pt idx="11">
                  <c:v>VII</c:v>
                </c:pt>
                <c:pt idx="12">
                  <c:v>VIII</c:v>
                </c:pt>
              </c:strCache>
            </c:strRef>
          </c:cat>
          <c:val>
            <c:numRef>
              <c:f>zaAvg2018!$B$3:$N$3</c:f>
              <c:numCache>
                <c:formatCode>0</c:formatCode>
                <c:ptCount val="13"/>
                <c:pt idx="0">
                  <c:v>272641</c:v>
                </c:pt>
                <c:pt idx="1">
                  <c:v>323353</c:v>
                </c:pt>
                <c:pt idx="2">
                  <c:v>316606</c:v>
                </c:pt>
                <c:pt idx="3">
                  <c:v>331734</c:v>
                </c:pt>
                <c:pt idx="4">
                  <c:v>291356</c:v>
                </c:pt>
                <c:pt idx="5">
                  <c:v>291774</c:v>
                </c:pt>
                <c:pt idx="6">
                  <c:v>293137</c:v>
                </c:pt>
                <c:pt idx="7">
                  <c:v>298528</c:v>
                </c:pt>
                <c:pt idx="8">
                  <c:v>295434</c:v>
                </c:pt>
                <c:pt idx="9">
                  <c:v>311333</c:v>
                </c:pt>
                <c:pt idx="10">
                  <c:v>335576</c:v>
                </c:pt>
                <c:pt idx="11">
                  <c:v>346576</c:v>
                </c:pt>
                <c:pt idx="12">
                  <c:v>278325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55-469B-A436-49221396C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3349784"/>
        <c:axId val="163350176"/>
      </c:lineChart>
      <c:catAx>
        <c:axId val="163349784"/>
        <c:scaling>
          <c:orientation val="minMax"/>
        </c:scaling>
        <c:delete val="0"/>
        <c:axPos val="b"/>
        <c:minorGridlines>
          <c:spPr>
            <a:ln w="3175"/>
          </c:spPr>
        </c:minorGridlines>
        <c:numFmt formatCode="General" sourceLinked="0"/>
        <c:majorTickMark val="out"/>
        <c:minorTickMark val="none"/>
        <c:tickLblPos val="nextTo"/>
        <c:crossAx val="163350176"/>
        <c:crosses val="autoZero"/>
        <c:auto val="1"/>
        <c:lblAlgn val="ctr"/>
        <c:lblOffset val="100"/>
        <c:noMultiLvlLbl val="0"/>
      </c:catAx>
      <c:valAx>
        <c:axId val="163350176"/>
        <c:scaling>
          <c:orientation val="minMax"/>
        </c:scaling>
        <c:delete val="0"/>
        <c:axPos val="l"/>
        <c:majorGridlines/>
        <c:numFmt formatCode="#\ ##0" sourceLinked="0"/>
        <c:majorTickMark val="out"/>
        <c:minorTickMark val="none"/>
        <c:tickLblPos val="nextTo"/>
        <c:crossAx val="163349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144654088050316"/>
          <c:y val="0.34220861281228737"/>
          <c:w val="0.1759745951567375"/>
          <c:h val="0.1901782832701468"/>
        </c:manualLayout>
      </c:layout>
      <c:overlay val="0"/>
      <c:txPr>
        <a:bodyPr/>
        <a:lstStyle/>
        <a:p>
          <a:pPr>
            <a:defRPr>
              <a:solidFill>
                <a:schemeClr val="tx2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>
          <a:latin typeface="Arial Narrow" panose="020B0606020202030204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0.75467</cdr:y>
    </cdr:from>
    <cdr:to>
      <cdr:x>0.98528</cdr:x>
      <cdr:y>0.92272</cdr:y>
    </cdr:to>
    <cdr:pic>
      <cdr:nvPicPr>
        <cdr:cNvPr id="2" name="Picture 1"/>
        <cdr:cNvPicPr/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-2717928" y="2070200"/>
          <a:ext cx="4504690" cy="4610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1960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8101013" y="0"/>
            <a:ext cx="61960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61960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>
              <a:defRPr sz="18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8101013" y="9431338"/>
            <a:ext cx="61960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8422" tIns="69211" rIns="138422" bIns="69211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48E9A703-0230-4711-B5FE-0F20C69BAC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10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8097838" y="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/>
          <a:lstStyle>
            <a:lvl1pPr algn="r">
              <a:defRPr sz="1800"/>
            </a:lvl1pPr>
          </a:lstStyle>
          <a:p>
            <a:pPr>
              <a:defRPr/>
            </a:pPr>
            <a:fld id="{DFAC1A6B-8EC5-4D74-8A9C-F438CDC15072}" type="datetimeFigureOut">
              <a:rPr lang="en-US"/>
              <a:pPr>
                <a:defRPr/>
              </a:pPr>
              <a:t>02-Oct-18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66725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422" tIns="69211" rIns="138422" bIns="69211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430338" y="4716463"/>
            <a:ext cx="11436350" cy="4467225"/>
          </a:xfrm>
          <a:prstGeom prst="rect">
            <a:avLst/>
          </a:prstGeom>
        </p:spPr>
        <p:txBody>
          <a:bodyPr vert="horz" lIns="138422" tIns="69211" rIns="138422" bIns="6921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6196013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l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8097838" y="9429750"/>
            <a:ext cx="6196012" cy="496888"/>
          </a:xfrm>
          <a:prstGeom prst="rect">
            <a:avLst/>
          </a:prstGeom>
        </p:spPr>
        <p:txBody>
          <a:bodyPr vert="horz" lIns="138422" tIns="69211" rIns="138422" bIns="69211" rtlCol="0" anchor="b"/>
          <a:lstStyle>
            <a:lvl1pPr algn="r">
              <a:defRPr sz="1800"/>
            </a:lvl1pPr>
          </a:lstStyle>
          <a:p>
            <a:pPr>
              <a:defRPr/>
            </a:pPr>
            <a:fld id="{1824069F-116B-43D9-A488-3E20CBF3B8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028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</p:spTree>
    <p:extLst>
      <p:ext uri="{BB962C8B-B14F-4D97-AF65-F5344CB8AC3E}">
        <p14:creationId xmlns:p14="http://schemas.microsoft.com/office/powerpoint/2010/main" val="1778666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 smtClean="0"/>
              <a:t>У погледу географске дистрибуције робне размјене Републике Српске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у извозу највише учествује Италија са 15,0%, затим Хрватска са </a:t>
            </a:r>
            <a:r>
              <a:rPr lang="sr-Cyrl-BA" dirty="0" smtClean="0"/>
              <a:t>13</a:t>
            </a:r>
            <a:r>
              <a:rPr lang="ru-RU" dirty="0" smtClean="0"/>
              <a:t>,1% и Србија са 12,7%. </a:t>
            </a:r>
            <a:r>
              <a:rPr lang="sr-Cyrl-CS" dirty="0" smtClean="0"/>
              <a:t>У</a:t>
            </a:r>
            <a:r>
              <a:rPr lang="ru-RU" dirty="0" smtClean="0"/>
              <a:t> истом периоду у структури увоза највише учествује Србија са 1</a:t>
            </a:r>
            <a:r>
              <a:rPr lang="sr-Cyrl-BA" dirty="0" smtClean="0"/>
              <a:t>6</a:t>
            </a:r>
            <a:r>
              <a:rPr lang="ru-RU" dirty="0" smtClean="0"/>
              <a:t>,4%, Русија са 14,5% и Италија са 10,9%.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Посматрајући земље са највећим учешћем у обиму робне размјене са Републиком Српском,</a:t>
            </a:r>
            <a:r>
              <a:rPr lang="ru-RU" baseline="0" dirty="0" smtClean="0"/>
              <a:t> </a:t>
            </a:r>
            <a:r>
              <a:rPr lang="ru-RU" dirty="0" smtClean="0"/>
              <a:t>највећа покривеност увоза извозом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 остварена је са Црном Гором и износила је 456</a:t>
            </a:r>
            <a:r>
              <a:rPr lang="en-US" dirty="0" smtClean="0"/>
              <a:t>,</a:t>
            </a:r>
            <a:r>
              <a:rPr lang="sr-Cyrl-BA" dirty="0" smtClean="0"/>
              <a:t>7</a:t>
            </a:r>
            <a:r>
              <a:rPr lang="ru-RU" dirty="0" smtClean="0"/>
              <a:t>%, док је најмања покривеност остварена са </a:t>
            </a:r>
            <a:r>
              <a:rPr lang="sr-Cyrl-BA" dirty="0" smtClean="0"/>
              <a:t>Русијом 2</a:t>
            </a:r>
            <a:r>
              <a:rPr lang="ru-RU" dirty="0" smtClean="0"/>
              <a:t>,9%.</a:t>
            </a:r>
            <a:endParaRPr lang="en-US" dirty="0" smtClean="0"/>
          </a:p>
          <a:p>
            <a:pPr algn="just"/>
            <a:r>
              <a:rPr lang="ru-RU" dirty="0" smtClean="0"/>
              <a:t>        </a:t>
            </a:r>
            <a:endParaRPr lang="en-US" dirty="0" smtClean="0"/>
          </a:p>
          <a:p>
            <a:pPr algn="just"/>
            <a:r>
              <a:rPr lang="ru-RU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према економским групацијама земаља, највише се извозило у земље Европске уније (28</a:t>
            </a:r>
            <a:r>
              <a:rPr lang="ru-RU" baseline="0" dirty="0" smtClean="0"/>
              <a:t> чланица) 1 милијарда и 796 </a:t>
            </a:r>
            <a:r>
              <a:rPr lang="sr-Cyrl-CS" dirty="0" smtClean="0"/>
              <a:t>милиона</a:t>
            </a:r>
            <a:r>
              <a:rPr lang="ru-RU" dirty="0" smtClean="0"/>
              <a:t> КМ, док се највише увозило, такође, из земаља Европске уније (28</a:t>
            </a:r>
            <a:r>
              <a:rPr lang="ru-RU" baseline="0" dirty="0" smtClean="0"/>
              <a:t> чланица)  1 милијарда и 710 </a:t>
            </a:r>
            <a:r>
              <a:rPr lang="sr-Cyrl-CS" dirty="0" smtClean="0"/>
              <a:t>милиона</a:t>
            </a:r>
            <a:r>
              <a:rPr lang="ru-RU" dirty="0" smtClean="0"/>
              <a:t> КМ.</a:t>
            </a:r>
            <a:endParaRPr 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5C0FB3-89A4-44A6-AD8F-869DEF52ABCA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1358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r-Latn-C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1D39E6-68D7-47DB-A353-AEFD6BF01170}" type="slidenum">
              <a:rPr lang="en-US" smtClean="0"/>
              <a:pPr/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04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Добро јутро, добро дошли. Почећемо са статистиком</a:t>
            </a:r>
            <a:r>
              <a:rPr lang="sr-Cyrl-B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рада. Дакле,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нето плата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запослених у Републици Српској,</a:t>
            </a:r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исплаћена у августу 2018. године износи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 је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852 КМ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а п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росјечна мјесечна бруто плата 1 364 КМ.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јул 2018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просјечна нето плата исплаћена у августу 2018. реално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за 0,4%, док је у односу на август 2017. реално већа за 0,8%.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4F3C36-7EB8-4F0F-AAA7-50A07D0DC948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8216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Посматрано по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подручјима, у августу 2018. године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највиша просјечна нето плата исплаћена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износила је 1 444 КМ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Са друге стране,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најнижа просјечна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нето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плата у августу 2018. исплаћена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Дјелатности пружања смјештаја, припреме и послуживања хране, хотелијерство и угоститељство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548 КМ.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јул 2018, највећи номинални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аст нето плате забиљежен је у подручју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Финансијске дјелатности и дјелатности осигурања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,9%.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Највеће смањење плате, у 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оминалном износу, забиљежено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Стручне</a:t>
            </a:r>
            <a:r>
              <a:rPr lang="sr-Latn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научне и техничке дјелатности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1,8%.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A42AF50-1051-4240-8140-56599BFBC63E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0753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Сада прелазимо на статистику цијена. Цијене производа и услуга које се користе за личну потрошњу у Републици Српској, мјерене индексом потрошачких цијена, у августу 2018. године у односу на претходни мјесец, у просјеку су остале непромијењене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док су на годишњем нивоу, у просјеку више за 1,6%.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DFFE43-E8A3-4D69-853A-9FC219EC3023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88525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12 главних одјељака производа и услуга, више цијене забиљежене су у три, ниже цијене у четири, док су цијене у пет одјељака,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раст цијена у августу забиљежен је у одјељку Становање (1,1%) усљед виших цијена у групи Чврста горива од 3,3%, затим у одјељку Превоз (0,1%) усљед виших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цијена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групи Услуге превоза од 0,5%, те у групи Горива и мазива од 0,2%. Више цијене забиљежене су и у одјељку Намјештај и покућство (0,1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усљед виших цијена у групи Текстил за домаћинство од 1,2% и групи Производи и услуге за редовно одржавање куће од 0,2%.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одјељцима Алкохолна пића и дуван, Здравство, Комуникације, Образовање, Ресторани и хотели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цијене су у просјеку остале непромијењене.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Највећи пад цијена у августу забиљежен је у одјељку Храна и безалкохолна пића (0,5%) усљед нижих сезонских цијена  у групи Поврће од 3,1%, Воће од 2,7% и у групи шећер, мед и слично од 0,7%. Ниже цијене забиљежене су и у одјељку Рекреација и култура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0,4%) усљед нижих цијена у групи Путни аранжмани од 8,4%, те у одјељку Одјећа и обућа (0,3%) усљед нижих цијена у групи Одјећа од 0,9%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одјељку Остала добра и услуге од 0,1%.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A83F56-B6D4-4514-9CB2-46B1127FCB69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77020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sr-Cyrl-C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Календарски прилагођена</a:t>
            </a:r>
            <a:r>
              <a:rPr lang="sr-Cyrl-BA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индустријска производња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јануар-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2018. године у поређењу са периодом јануар-август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2017.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већа је за 5,5%. У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раст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27,9%, док је 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руда и камена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пад од 0,4% 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подручју </a:t>
            </a:r>
            <a:r>
              <a:rPr lang="sr-Cyrl-BA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Прерађивачке индустрије </a:t>
            </a:r>
            <a:r>
              <a:rPr lang="sr-Cyrl-BA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пад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2,7%.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r-Cyrl-C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870D9A-6979-453F-A562-15938E283DBE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502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Број запослених у индустрији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просјечан мјесечни број запослених у 201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одини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већи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је за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2,4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у односу на исти мјесец прошле године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 1,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док је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sr-Latn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односу на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јул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2018.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године остао непромијење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Број запослених у индустрији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периоду јануар – август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2018. године, у односу на исти период прошле године,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већи је за 2,3%. У истом периоду 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Прерађивачка индустрија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остварен је раст од 2,7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%, у подручју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Производња и снабдијевање електричном енергијом, гасом, паром и климатизацији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 од 2,5%, док је у подручју 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Вађења руда и камена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забиљежен пад</a:t>
            </a:r>
            <a:r>
              <a:rPr lang="sr-Cyrl-C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 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,9%.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1531F1-78AB-4797-841C-4D846279D36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9394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sr-Cyrl-CS" dirty="0" smtClean="0"/>
              <a:t>Према подацима статистике спољне трговине 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године </a:t>
            </a:r>
            <a:r>
              <a:rPr lang="ru-RU" b="0" dirty="0" smtClean="0"/>
              <a:t>обим робне размјене </a:t>
            </a:r>
            <a:r>
              <a:rPr lang="ru-RU" dirty="0" smtClean="0"/>
              <a:t>Републике</a:t>
            </a:r>
            <a:r>
              <a:rPr lang="ru-RU" baseline="0" dirty="0" smtClean="0"/>
              <a:t> </a:t>
            </a:r>
            <a:r>
              <a:rPr lang="ru-RU" dirty="0" smtClean="0"/>
              <a:t>Српске са иностранством износио</a:t>
            </a:r>
            <a:r>
              <a:rPr lang="ru-RU" baseline="0" dirty="0" smtClean="0"/>
              <a:t> је око</a:t>
            </a:r>
            <a:r>
              <a:rPr lang="en-US" b="0" dirty="0" smtClean="0"/>
              <a:t> </a:t>
            </a:r>
            <a:r>
              <a:rPr lang="sr-Latn-BA" b="0" dirty="0" smtClean="0"/>
              <a:t>5</a:t>
            </a:r>
            <a:r>
              <a:rPr lang="sr-Cyrl-BA" b="0" dirty="0" smtClean="0"/>
              <a:t> милијарди 903 </a:t>
            </a:r>
            <a:r>
              <a:rPr lang="sr-Cyrl-CS" b="0" dirty="0" smtClean="0"/>
              <a:t>милион</a:t>
            </a:r>
            <a:r>
              <a:rPr lang="sr-Cyrl-BA" b="0" dirty="0" smtClean="0"/>
              <a:t>а</a:t>
            </a:r>
            <a:r>
              <a:rPr lang="ru-RU" b="0" dirty="0" smtClean="0"/>
              <a:t> КМ</a:t>
            </a:r>
            <a:r>
              <a:rPr lang="ru-RU" dirty="0" smtClean="0"/>
              <a:t>, од чега се на извоз</a:t>
            </a:r>
            <a:r>
              <a:rPr lang="en-US" baseline="0" dirty="0" smtClean="0"/>
              <a:t> </a:t>
            </a:r>
            <a:r>
              <a:rPr lang="ru-RU" dirty="0" smtClean="0"/>
              <a:t>односи</a:t>
            </a:r>
            <a:r>
              <a:rPr lang="en-US" dirty="0" smtClean="0"/>
              <a:t> </a:t>
            </a:r>
            <a:r>
              <a:rPr lang="sr-Latn-BA" dirty="0" smtClean="0"/>
              <a:t>2</a:t>
            </a:r>
            <a:r>
              <a:rPr lang="sr-Cyrl-BA" dirty="0" smtClean="0"/>
              <a:t> милијарде 451 милион </a:t>
            </a:r>
            <a:r>
              <a:rPr lang="ru-RU" dirty="0" smtClean="0"/>
              <a:t>КМ, а на увоз </a:t>
            </a:r>
            <a:r>
              <a:rPr lang="sr-Latn-BA" dirty="0" smtClean="0"/>
              <a:t>3</a:t>
            </a:r>
            <a:r>
              <a:rPr lang="ru-RU" dirty="0" smtClean="0"/>
              <a:t> милијарде </a:t>
            </a:r>
            <a:r>
              <a:rPr lang="sr-Cyrl-BA" dirty="0" smtClean="0"/>
              <a:t>452 </a:t>
            </a:r>
            <a:r>
              <a:rPr lang="sr-Cyrl-CS" dirty="0" smtClean="0"/>
              <a:t>милион</a:t>
            </a:r>
            <a:r>
              <a:rPr lang="sr-Latn-BA" dirty="0" smtClean="0"/>
              <a:t>a</a:t>
            </a:r>
            <a:r>
              <a:rPr lang="sr-Cyrl-CS" dirty="0" smtClean="0"/>
              <a:t> </a:t>
            </a:r>
            <a:r>
              <a:rPr lang="ru-RU" dirty="0" smtClean="0"/>
              <a:t>КМ.</a:t>
            </a:r>
            <a:r>
              <a:rPr lang="en-US" dirty="0" smtClean="0"/>
              <a:t> </a:t>
            </a:r>
            <a:endParaRPr lang="sr-Latn-BA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У оквиру укупно остварене робне размјене Републике Српске са иностранством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</a:t>
            </a:r>
            <a:r>
              <a:rPr lang="sr-Cyrl-CS" dirty="0" smtClean="0"/>
              <a:t>. </a:t>
            </a:r>
            <a:r>
              <a:rPr lang="ru-RU" dirty="0" smtClean="0"/>
              <a:t>године, проценат покривеност увоза извозом била је 7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sr-Cyrl-BA" dirty="0" smtClean="0"/>
              <a:t>0</a:t>
            </a:r>
            <a:r>
              <a:rPr lang="ru-RU" dirty="0" smtClean="0"/>
              <a:t>%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sr-Latn-BA" dirty="0" smtClean="0">
              <a:solidFill>
                <a:schemeClr val="tx1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5FE853-CF14-46C9-AEB5-AD5291B5865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6762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dirty="0" smtClean="0"/>
              <a:t>Посматрајући по мјесецима, извоз у </a:t>
            </a:r>
            <a:r>
              <a:rPr lang="sr-Cyrl-BA" baseline="0" dirty="0" smtClean="0"/>
              <a:t>августу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јул</a:t>
            </a:r>
            <a:r>
              <a:rPr lang="sr-Cyrl-BA" baseline="0" dirty="0" smtClean="0"/>
              <a:t> </a:t>
            </a:r>
            <a:r>
              <a:rPr lang="ru-RU" dirty="0" smtClean="0"/>
              <a:t>2018. године смањен је за</a:t>
            </a:r>
            <a:r>
              <a:rPr lang="ru-RU" baseline="0" dirty="0" smtClean="0"/>
              <a:t> </a:t>
            </a:r>
            <a:r>
              <a:rPr lang="sr-Latn-BA" baseline="0" dirty="0" smtClean="0"/>
              <a:t>19</a:t>
            </a:r>
            <a:r>
              <a:rPr lang="ru-RU" dirty="0" smtClean="0"/>
              <a:t>,7%,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2</a:t>
            </a:r>
            <a:r>
              <a:rPr lang="ru-RU" dirty="0" smtClean="0"/>
              <a:t>,</a:t>
            </a:r>
            <a:r>
              <a:rPr lang="sr-Latn-BA" dirty="0" smtClean="0"/>
              <a:t>1</a:t>
            </a:r>
            <a:r>
              <a:rPr lang="ru-RU" dirty="0" smtClean="0"/>
              <a:t>%. Увоз је у </a:t>
            </a:r>
            <a:r>
              <a:rPr lang="sr-Cyrl-BA" baseline="0" dirty="0" smtClean="0"/>
              <a:t>августу </a:t>
            </a:r>
            <a:r>
              <a:rPr lang="ru-RU" dirty="0" smtClean="0"/>
              <a:t>2018. године у односу на </a:t>
            </a:r>
            <a:r>
              <a:rPr lang="sr-Cyrl-BA" dirty="0" smtClean="0"/>
              <a:t>јул </a:t>
            </a:r>
            <a:r>
              <a:rPr lang="ru-RU" dirty="0" smtClean="0"/>
              <a:t>2018. године смањен за </a:t>
            </a:r>
            <a:r>
              <a:rPr lang="sr-Latn-BA" dirty="0" smtClean="0"/>
              <a:t>26</a:t>
            </a:r>
            <a:r>
              <a:rPr lang="sr-Cyrl-BA" dirty="0" smtClean="0"/>
              <a:t>,7</a:t>
            </a:r>
            <a:r>
              <a:rPr lang="ru-RU" dirty="0" smtClean="0"/>
              <a:t>%, док је у односу на </a:t>
            </a:r>
            <a:r>
              <a:rPr lang="sr-Cyrl-BA" baseline="0" dirty="0" smtClean="0"/>
              <a:t>август </a:t>
            </a:r>
            <a:r>
              <a:rPr lang="ru-RU" dirty="0" smtClean="0"/>
              <a:t>2017. године повећан за </a:t>
            </a:r>
            <a:r>
              <a:rPr lang="sr-Latn-BA" dirty="0" smtClean="0"/>
              <a:t>1</a:t>
            </a:r>
            <a:r>
              <a:rPr lang="ru-RU" dirty="0" smtClean="0"/>
              <a:t>,</a:t>
            </a:r>
            <a:r>
              <a:rPr lang="sr-Latn-BA" dirty="0" smtClean="0"/>
              <a:t>8</a:t>
            </a:r>
            <a:r>
              <a:rPr lang="ru-RU" dirty="0" smtClean="0"/>
              <a:t>%.</a:t>
            </a:r>
            <a:r>
              <a:rPr lang="sr-Latn-BA" dirty="0" smtClean="0"/>
              <a:t> </a:t>
            </a:r>
            <a:endParaRPr lang="sr-Cyrl-BA" dirty="0" smtClean="0"/>
          </a:p>
          <a:p>
            <a:pPr algn="just" eaLnBrk="1" hangingPunct="1">
              <a:spcBef>
                <a:spcPct val="0"/>
              </a:spcBef>
            </a:pPr>
            <a:endParaRPr lang="sr-Cyrl-BA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Извоз је у периоду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године повећан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 у односу на период </a:t>
            </a:r>
            <a:r>
              <a:rPr lang="sr-Cyrl-C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јануар -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август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године, док је увоз повећан за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sr-Cyrl-B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%.</a:t>
            </a: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endParaRPr lang="en-US" dirty="0" smtClean="0"/>
          </a:p>
          <a:p>
            <a:pPr algn="just" eaLnBrk="1" hangingPunct="1">
              <a:spcBef>
                <a:spcPct val="0"/>
              </a:spcBef>
            </a:pPr>
            <a:r>
              <a:rPr lang="ru-RU" dirty="0" smtClean="0">
                <a:solidFill>
                  <a:srgbClr val="FF0000"/>
                </a:solidFill>
              </a:rPr>
              <a:t>Посматрано </a:t>
            </a:r>
            <a:r>
              <a:rPr lang="ru-RU" dirty="0" smtClean="0"/>
              <a:t>по групама производа, </a:t>
            </a:r>
            <a:r>
              <a:rPr lang="sr-Cyrl-CS" dirty="0" smtClean="0"/>
              <a:t>у</a:t>
            </a:r>
            <a:r>
              <a:rPr lang="sr-Cyrl-CS" baseline="0" dirty="0" smtClean="0"/>
              <a:t> периоду </a:t>
            </a:r>
            <a:r>
              <a:rPr lang="sr-Cyrl-BA" dirty="0" smtClean="0"/>
              <a:t>јануар</a:t>
            </a:r>
            <a:r>
              <a:rPr lang="sr-Cyrl-BA" baseline="0" dirty="0" smtClean="0"/>
              <a:t> - август </a:t>
            </a:r>
            <a:r>
              <a:rPr lang="ru-RU" dirty="0" smtClean="0"/>
              <a:t>2018. године </a:t>
            </a:r>
            <a:r>
              <a:rPr lang="sr-Cyrl-BA" dirty="0" smtClean="0"/>
              <a:t>у структури извоза </a:t>
            </a:r>
            <a:r>
              <a:rPr lang="ru-RU" dirty="0" smtClean="0"/>
              <a:t>највише учествују </a:t>
            </a:r>
            <a:r>
              <a:rPr lang="sr-Latn-BA" dirty="0" smtClean="0"/>
              <a:t>e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лектрична енергија</a:t>
            </a:r>
            <a:r>
              <a:rPr lang="sr-Latn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</a:t>
            </a:r>
            <a:r>
              <a:rPr lang="sr-Cyrl-BA" dirty="0" smtClean="0"/>
              <a:t>,4%</a:t>
            </a:r>
            <a:r>
              <a:rPr lang="ru-RU" dirty="0" smtClean="0"/>
              <a:t>, </a:t>
            </a:r>
            <a:r>
              <a:rPr lang="sr-Cyrl-BA" dirty="0" smtClean="0"/>
              <a:t>затим </a:t>
            </a:r>
            <a:r>
              <a:rPr lang="sr-Cyrl-B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вјештачки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корунд, алуминијум оксид и алуминијум хидроксид 6</a:t>
            </a:r>
            <a:r>
              <a:rPr lang="sr-Cyrl-BA" dirty="0" smtClean="0"/>
              <a:t>,</a:t>
            </a:r>
            <a:r>
              <a:rPr lang="sr-Latn-BA" dirty="0" smtClean="0"/>
              <a:t>0</a:t>
            </a:r>
            <a:r>
              <a:rPr lang="sr-Cyrl-BA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</a:t>
            </a:r>
            <a:r>
              <a:rPr lang="sr-Latn-BA" dirty="0" smtClean="0"/>
              <a:t> </a:t>
            </a:r>
            <a:r>
              <a:rPr lang="sr-Cyrl-BA" dirty="0" smtClean="0"/>
              <a:t>дијелови обуће </a:t>
            </a:r>
            <a:r>
              <a:rPr lang="sr-Cyrl-BA" baseline="0" dirty="0" smtClean="0"/>
              <a:t>5</a:t>
            </a:r>
            <a:r>
              <a:rPr lang="sr-Cyrl-BA" dirty="0" smtClean="0"/>
              <a:t>,5%.</a:t>
            </a:r>
            <a:r>
              <a:rPr lang="sr-Cyrl-BA" baseline="0" dirty="0" smtClean="0"/>
              <a:t>  </a:t>
            </a:r>
            <a:r>
              <a:rPr lang="ru-RU" dirty="0" smtClean="0"/>
              <a:t>У структури увоза, највише учествује </a:t>
            </a:r>
            <a:r>
              <a:rPr lang="sr-Cyrl-BA" dirty="0" smtClean="0"/>
              <a:t>н</a:t>
            </a:r>
            <a:r>
              <a:rPr lang="ru-RU" dirty="0" smtClean="0"/>
              <a:t>афт</a:t>
            </a:r>
            <a:r>
              <a:rPr lang="sr-Cyrl-BA" dirty="0" smtClean="0"/>
              <a:t>а и </a:t>
            </a:r>
            <a:r>
              <a:rPr lang="ru-RU" dirty="0" smtClean="0"/>
              <a:t>уља добијена од битуменозних минерала</a:t>
            </a:r>
            <a:r>
              <a:rPr lang="sr-Cyrl-BA" dirty="0" smtClean="0"/>
              <a:t> (</a:t>
            </a:r>
            <a:r>
              <a:rPr lang="ru-RU" dirty="0" smtClean="0"/>
              <a:t>сиров</a:t>
            </a:r>
            <a:r>
              <a:rPr lang="sr-Cyrl-BA" dirty="0" smtClean="0"/>
              <a:t>а)</a:t>
            </a:r>
            <a:r>
              <a:rPr lang="sr-Cyrl-BA" baseline="0" dirty="0" smtClean="0"/>
              <a:t> 13</a:t>
            </a:r>
            <a:r>
              <a:rPr lang="sr-Cyrl-BA" dirty="0" smtClean="0"/>
              <a:t>,1%, потом слиједе лијекови 3,</a:t>
            </a:r>
            <a:r>
              <a:rPr lang="sr-Latn-BA" dirty="0" smtClean="0"/>
              <a:t>4</a:t>
            </a:r>
            <a:r>
              <a:rPr lang="ru-RU" dirty="0" smtClean="0"/>
              <a:t>%</a:t>
            </a:r>
            <a:r>
              <a:rPr lang="en-US" dirty="0" smtClean="0"/>
              <a:t> </a:t>
            </a:r>
            <a:r>
              <a:rPr lang="sr-Cyrl-BA" dirty="0" smtClean="0"/>
              <a:t>и 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ични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аутомобили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моторна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возила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иј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ењена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превозу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десет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особа</a:t>
            </a:r>
            <a:r>
              <a:rPr lang="sr-Cyrl-B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</a:t>
            </a:r>
            <a:r>
              <a:rPr lang="ru-RU" dirty="0" smtClean="0"/>
              <a:t>,3</a:t>
            </a:r>
            <a:r>
              <a:rPr lang="sr-Cyrl-BA" dirty="0" smtClean="0"/>
              <a:t>%</a:t>
            </a:r>
            <a:r>
              <a:rPr lang="en-US" dirty="0" smtClean="0"/>
              <a:t>.</a:t>
            </a:r>
            <a:endParaRPr lang="bs-Latn-BA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85985-CA68-4D1E-831B-1ED84413927D}" type="slidenum">
              <a:rPr lang="en-US" smtClean="0"/>
              <a:pPr/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556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2E47E-6E09-4C5C-885B-C74247B575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298AF-912D-4A91-8360-3ED68D237D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0B72F-A198-4B1F-A33D-8637774A79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BA2F13-36F6-421E-A38E-73043756C79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17CE-96E1-493C-AD39-EB0418A9BF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ABB18D-8E6E-4081-9881-E433AE88C5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E8949-6482-4DAD-8708-FB30AB45D8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A423D-B345-4740-B4BA-A1C7AC96B9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CCA9DC-0F26-4BE9-B174-3D70FE5048A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B660B-B779-4A24-9029-D00D2E3711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D7DD-C12A-4EA9-8498-CBCF932BD24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0D23CD3-DA52-4F4C-938F-96067A12354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600" b="1" dirty="0">
                <a:solidFill>
                  <a:srgbClr val="495778"/>
                </a:solidFill>
                <a:latin typeface="Arial Narrow" pitchFamily="34" charset="0"/>
              </a:rPr>
              <a:t>КОНФЕРЕНЦИЈА ЗА </a:t>
            </a:r>
            <a:r>
              <a:rPr lang="sr-Cyrl-RS" sz="36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CS" sz="36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Проф. др Јасмин Комић</a:t>
            </a:r>
            <a:r>
              <a:rPr lang="sr-Latn-CS" sz="2000" dirty="0" smtClean="0">
                <a:solidFill>
                  <a:srgbClr val="495778"/>
                </a:solidFill>
                <a:latin typeface="Arial Narrow" pitchFamily="34" charset="0"/>
              </a:rPr>
              <a:t>,</a:t>
            </a:r>
            <a:r>
              <a:rPr lang="en-US" sz="20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2000" dirty="0" smtClean="0">
                <a:solidFill>
                  <a:srgbClr val="495778"/>
                </a:solidFill>
                <a:latin typeface="Arial Narrow" pitchFamily="34" charset="0"/>
              </a:rPr>
              <a:t>в. д. директора Републичког </a:t>
            </a:r>
            <a:r>
              <a:rPr lang="sr-Cyrl-CS" sz="2000" dirty="0">
                <a:solidFill>
                  <a:srgbClr val="495778"/>
                </a:solidFill>
                <a:latin typeface="Arial Narrow" pitchFamily="34" charset="0"/>
              </a:rPr>
              <a:t>завода за статистику</a:t>
            </a:r>
            <a:endParaRPr lang="en-US" sz="20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160850" y="1341438"/>
            <a:ext cx="355738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sr-Cyrl-CS" sz="2800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Latn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2018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>
              <a:latin typeface="Arial Narrow" pitchFamily="34" charset="0"/>
            </a:endParaRPr>
          </a:p>
        </p:txBody>
      </p:sp>
      <p:pic>
        <p:nvPicPr>
          <p:cNvPr id="2054" name="Picture 7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4702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/>
          <p:nvPr/>
        </p:nvPicPr>
        <p:blipFill>
          <a:blip r:embed="rId3" cstate="print"/>
          <a:srcRect t="23566" b="42453"/>
          <a:stretch>
            <a:fillRect/>
          </a:stretch>
        </p:blipFill>
        <p:spPr bwMode="auto">
          <a:xfrm>
            <a:off x="1117600" y="4845050"/>
            <a:ext cx="802640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409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4103" name="TextBox 9"/>
          <p:cNvSpPr txBox="1">
            <a:spLocks noChangeArrowheads="1"/>
          </p:cNvSpPr>
          <p:nvPr/>
        </p:nvSpPr>
        <p:spPr bwMode="auto">
          <a:xfrm>
            <a:off x="1470025" y="632637"/>
            <a:ext cx="54006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Latn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- </a:t>
            </a:r>
            <a:r>
              <a:rPr lang="sr-Cyrl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2018.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4104" name="TextBox 10"/>
          <p:cNvSpPr txBox="1">
            <a:spLocks noChangeArrowheads="1"/>
          </p:cNvSpPr>
          <p:nvPr/>
        </p:nvSpPr>
        <p:spPr bwMode="auto">
          <a:xfrm>
            <a:off x="1403648" y="1916832"/>
            <a:ext cx="74898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Италија 15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367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en-U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Хрватска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13,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322 милиона 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CS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1</a:t>
            </a:r>
            <a:r>
              <a:rPr lang="sr-Latn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312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1835696" y="1484784"/>
            <a:ext cx="984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ИЗВОЗ: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1475656" y="3068960"/>
            <a:ext cx="74898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sr-Cyrl-BA" sz="24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BA" sz="24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Србија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16,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4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567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</a:p>
          <a:p>
            <a:pPr>
              <a:buFont typeface="Arial" charset="0"/>
              <a:buChar char="•"/>
            </a:pP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Русија</a:t>
            </a: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14,5%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502 милион</a:t>
            </a:r>
            <a:r>
              <a:rPr lang="en-U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a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r>
              <a:rPr lang="sr-Cyrl-CS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   Италија 10,9%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односно </a:t>
            </a:r>
            <a:r>
              <a:rPr lang="sr-Cyrl-BA" sz="2200" dirty="0" smtClean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376 милиона </a:t>
            </a:r>
            <a:r>
              <a:rPr lang="sr-Cyrl-BA" sz="2200" dirty="0">
                <a:solidFill>
                  <a:srgbClr val="495778"/>
                </a:solidFill>
                <a:latin typeface="Arial Narrow" pitchFamily="34" charset="0"/>
                <a:cs typeface="Angsana New" pitchFamily="18" charset="-34"/>
              </a:rPr>
              <a:t>КМ</a:t>
            </a:r>
            <a:endParaRPr lang="sr-Cyrl-CS" sz="2200" dirty="0">
              <a:solidFill>
                <a:srgbClr val="495778"/>
              </a:solidFill>
              <a:latin typeface="Arial Narrow" pitchFamily="34" charset="0"/>
              <a:cs typeface="Angsana New" pitchFamily="18" charset="-34"/>
            </a:endParaRPr>
          </a:p>
          <a:p>
            <a:pPr>
              <a:buFont typeface="Arial" charset="0"/>
              <a:buChar char="•"/>
            </a:pPr>
            <a:endParaRPr lang="sr-Cyrl-BA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BA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en-US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907704" y="3068960"/>
            <a:ext cx="9048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2000" b="1" dirty="0">
                <a:solidFill>
                  <a:srgbClr val="FF0000"/>
                </a:solidFill>
                <a:latin typeface="Arial Narrow" pitchFamily="34" charset="0"/>
              </a:rPr>
              <a:t>УВОЗ:</a:t>
            </a:r>
            <a:endParaRPr lang="en-US" sz="20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820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1500188" y="2143125"/>
            <a:ext cx="73152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sz="3200" b="1" dirty="0">
              <a:solidFill>
                <a:srgbClr val="495778"/>
              </a:solidFill>
            </a:endParaRPr>
          </a:p>
          <a:p>
            <a:pPr algn="ctr"/>
            <a:r>
              <a:rPr lang="en-US" sz="3400" dirty="0" smtClean="0">
                <a:solidFill>
                  <a:schemeClr val="tx2"/>
                </a:solidFill>
                <a:latin typeface="Arial Narrow" pitchFamily="34" charset="0"/>
              </a:rPr>
              <a:t>2</a:t>
            </a:r>
            <a:r>
              <a:rPr lang="sr-Cyrl-BA" sz="3400" dirty="0" smtClean="0">
                <a:solidFill>
                  <a:schemeClr val="tx2"/>
                </a:solidFill>
                <a:latin typeface="Arial Narrow" pitchFamily="34" charset="0"/>
              </a:rPr>
              <a:t>4</a:t>
            </a:r>
            <a:r>
              <a:rPr lang="sr-Cyrl-CS" sz="340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r>
              <a:rPr lang="en-US" sz="34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септембар </a:t>
            </a:r>
            <a:r>
              <a:rPr lang="sr-Cyrl-CS" sz="3400" dirty="0" smtClean="0">
                <a:solidFill>
                  <a:srgbClr val="495778"/>
                </a:solidFill>
                <a:latin typeface="Arial Narrow" pitchFamily="34" charset="0"/>
              </a:rPr>
              <a:t>201</a:t>
            </a:r>
            <a:r>
              <a:rPr lang="sr-Latn-BA" sz="3400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.</a:t>
            </a:r>
            <a:endParaRPr lang="en-US" sz="3400" dirty="0" smtClean="0"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КОНФЕРЕНЦИЈА </a:t>
            </a:r>
            <a:r>
              <a:rPr lang="sr-Cyrl-CS" sz="3400" b="1" dirty="0">
                <a:solidFill>
                  <a:srgbClr val="495778"/>
                </a:solidFill>
                <a:latin typeface="Arial Narrow" pitchFamily="34" charset="0"/>
              </a:rPr>
              <a:t>ЗА </a:t>
            </a:r>
            <a:r>
              <a:rPr lang="sr-Cyrl-CS" sz="3400" b="1" dirty="0" smtClean="0">
                <a:solidFill>
                  <a:srgbClr val="495778"/>
                </a:solidFill>
                <a:latin typeface="Arial Narrow" pitchFamily="34" charset="0"/>
              </a:rPr>
              <a:t>НОВИНАРЕ</a:t>
            </a:r>
            <a:endParaRPr lang="sr-Latn-BA" sz="34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BA" sz="3400" b="1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Cyrl-BA" sz="3400" dirty="0" smtClean="0">
                <a:solidFill>
                  <a:srgbClr val="495778"/>
                </a:solidFill>
                <a:latin typeface="Arial Narrow" pitchFamily="34" charset="0"/>
              </a:rPr>
              <a:t>ХВАЛА НА ПАЖЊИ</a:t>
            </a:r>
            <a:endParaRPr lang="sr-Latn-CS" sz="3400" dirty="0">
              <a:solidFill>
                <a:srgbClr val="495778"/>
              </a:solidFill>
              <a:latin typeface="Arial Narrow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Cyrl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b="1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sr-Latn-CS" sz="1600" dirty="0">
              <a:solidFill>
                <a:srgbClr val="495778"/>
              </a:solidFill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sr-Latn-CS" sz="1600" dirty="0">
                <a:solidFill>
                  <a:srgbClr val="495778"/>
                </a:solidFill>
              </a:rPr>
              <a:t> </a:t>
            </a:r>
          </a:p>
        </p:txBody>
      </p:sp>
      <p:pic>
        <p:nvPicPr>
          <p:cNvPr id="22533" name="Picture 5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3933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9219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9225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9227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1613222" y="1556792"/>
            <a:ext cx="748823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sr-Latn-CS" sz="2400" dirty="0" smtClean="0">
              <a:solidFill>
                <a:srgbClr val="495778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нето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8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52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</a:rPr>
              <a:t>КМ</a:t>
            </a:r>
            <a:endParaRPr lang="sr-Latn-CS" sz="2600" b="1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Просјечна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мјесечна бруто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плата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1 364 КМ</a:t>
            </a:r>
          </a:p>
          <a:p>
            <a:pPr>
              <a:buFont typeface="Arial" pitchFamily="34" charset="0"/>
              <a:buChar char="•"/>
            </a:pPr>
            <a:endParaRPr lang="sr-Cyrl-BA" sz="2600" b="1" dirty="0">
              <a:solidFill>
                <a:srgbClr val="495778"/>
              </a:solidFill>
              <a:latin typeface="Arial Narrow" pitchFamily="34" charset="0"/>
            </a:endParaRPr>
          </a:p>
          <a:p>
            <a:endParaRPr lang="sr-Cyrl-BA" sz="2600" dirty="0" smtClean="0">
              <a:solidFill>
                <a:srgbClr val="495778"/>
              </a:solidFill>
              <a:latin typeface="Arial Narrow" pitchFamily="34" charset="0"/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475656" y="620688"/>
            <a:ext cx="19720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46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Rad1.JPG"/>
          <p:cNvPicPr/>
          <p:nvPr/>
        </p:nvPicPr>
        <p:blipFill>
          <a:blip r:embed="rId3" cstate="print"/>
          <a:srcRect t="50690" b="14639"/>
          <a:stretch>
            <a:fillRect/>
          </a:stretch>
        </p:blipFill>
        <p:spPr>
          <a:xfrm>
            <a:off x="951865" y="4829175"/>
            <a:ext cx="8192135" cy="2018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 smtClean="0">
                <a:solidFill>
                  <a:srgbClr val="495778"/>
                </a:solidFill>
                <a:latin typeface="Arial Narrow" pitchFamily="34" charset="0"/>
              </a:rPr>
              <a:t>СТАТИСТИКА РАДА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0243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6" name="Rectangle 13"/>
          <p:cNvSpPr>
            <a:spLocks noChangeArrowheads="1"/>
          </p:cNvSpPr>
          <p:nvPr/>
        </p:nvSpPr>
        <p:spPr bwMode="auto">
          <a:xfrm>
            <a:off x="1447482" y="4196348"/>
            <a:ext cx="720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Cyrl-BA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Графикон 1. </a:t>
            </a:r>
            <a:r>
              <a:rPr lang="sr-Cyrl-C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росјечн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нето плат</a:t>
            </a:r>
            <a:r>
              <a:rPr lang="en-US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e</a:t>
            </a:r>
            <a:r>
              <a:rPr lang="ru-RU" sz="1600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запослених по мјесецима</a:t>
            </a:r>
            <a:endParaRPr lang="en-US" sz="1600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1024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0249" name="TextBox 12"/>
          <p:cNvSpPr txBox="1">
            <a:spLocks noChangeArrowheads="1"/>
          </p:cNvSpPr>
          <p:nvPr/>
        </p:nvSpPr>
        <p:spPr bwMode="auto">
          <a:xfrm>
            <a:off x="2916238" y="4365625"/>
            <a:ext cx="184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pic>
        <p:nvPicPr>
          <p:cNvPr id="10250" name="Picture 14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732240" y="858053"/>
            <a:ext cx="572765" cy="34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bs-Cyrl-BA" sz="1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КМ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745605058"/>
              </p:ext>
            </p:extLst>
          </p:nvPr>
        </p:nvGraphicFramePr>
        <p:xfrm>
          <a:off x="2717928" y="108590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229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1403350" y="1773238"/>
            <a:ext cx="79565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BA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dirty="0">
              <a:solidFill>
                <a:srgbClr val="495778"/>
              </a:solidFill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Мјесечна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0,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</a:p>
          <a:p>
            <a:endParaRPr lang="en-US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</a:t>
            </a:r>
            <a:r>
              <a:rPr lang="x-none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Г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одишња </a:t>
            </a:r>
            <a:r>
              <a:rPr lang="sr-Cyrl-CS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инфлација </a:t>
            </a:r>
            <a:r>
              <a:rPr lang="sr-Cyrl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(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</a:rPr>
              <a:t>VIII</a:t>
            </a:r>
            <a:r>
              <a:rPr lang="sr-Latn-C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/</a:t>
            </a:r>
            <a:r>
              <a:rPr lang="sr-Latn-BA" sz="2600" dirty="0">
                <a:solidFill>
                  <a:srgbClr val="495778"/>
                </a:solidFill>
                <a:latin typeface="Arial Narrow" pitchFamily="34" charset="0"/>
              </a:rPr>
              <a:t> VIII</a:t>
            </a:r>
            <a:r>
              <a:rPr lang="en-US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.)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1,6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sr-Cyrl-BA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sr-Cyrl-BA" sz="2200" dirty="0">
              <a:solidFill>
                <a:srgbClr val="495778"/>
              </a:solidFill>
              <a:latin typeface="Cambria" pitchFamily="18" charset="0"/>
            </a:endParaRPr>
          </a:p>
          <a:p>
            <a:r>
              <a:rPr lang="sr-Cyrl-CS" sz="2200" b="1" dirty="0">
                <a:solidFill>
                  <a:srgbClr val="495778"/>
                </a:solidFill>
                <a:latin typeface="Cambria" pitchFamily="18" charset="0"/>
              </a:rPr>
              <a:t>   </a:t>
            </a:r>
            <a:r>
              <a:rPr lang="sr-Cyrl-CS" sz="2200" b="1" dirty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200" b="1" dirty="0">
              <a:solidFill>
                <a:srgbClr val="495778"/>
              </a:solidFill>
              <a:latin typeface="Cambria" pitchFamily="18" charset="0"/>
            </a:endParaRPr>
          </a:p>
          <a:p>
            <a:pPr>
              <a:buFont typeface="Arial" charset="0"/>
              <a:buChar char="•"/>
            </a:pPr>
            <a:endParaRPr lang="ru-RU" sz="2200" b="1" dirty="0">
              <a:solidFill>
                <a:srgbClr val="495778"/>
              </a:solidFill>
            </a:endParaRPr>
          </a:p>
        </p:txBody>
      </p:sp>
      <p:pic>
        <p:nvPicPr>
          <p:cNvPr id="12296" name="Picture 8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ijene6.jpg"/>
          <p:cNvPicPr/>
          <p:nvPr/>
        </p:nvPicPr>
        <p:blipFill>
          <a:blip r:embed="rId3" cstate="print"/>
          <a:srcRect t="37751" b="24681"/>
          <a:stretch>
            <a:fillRect/>
          </a:stretch>
        </p:blipFill>
        <p:spPr>
          <a:xfrm>
            <a:off x="1195070" y="4843780"/>
            <a:ext cx="7948930" cy="2014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ЦИЈЕНА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13316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3319" name="TextBox 15"/>
          <p:cNvSpPr txBox="1">
            <a:spLocks noChangeArrowheads="1"/>
          </p:cNvSpPr>
          <p:nvPr/>
        </p:nvSpPr>
        <p:spPr bwMode="auto">
          <a:xfrm>
            <a:off x="1403648" y="908720"/>
            <a:ext cx="8137525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Cyrl-CS" sz="2000" b="1" dirty="0">
                <a:solidFill>
                  <a:srgbClr val="495778"/>
                </a:solidFill>
                <a:cs typeface="Tahoma" pitchFamily="34" charset="0"/>
              </a:rPr>
              <a:t>     </a:t>
            </a:r>
            <a:endParaRPr lang="en-US" sz="20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400" b="1" dirty="0" smtClean="0">
                <a:solidFill>
                  <a:srgbClr val="495778"/>
                </a:solidFill>
              </a:rPr>
              <a:t> </a:t>
            </a:r>
            <a:endParaRPr lang="sr-Cyrl-CS" sz="24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CS" sz="2000" b="1" dirty="0">
              <a:solidFill>
                <a:srgbClr val="495778"/>
              </a:solidFill>
            </a:endParaRPr>
          </a:p>
          <a:p>
            <a:endParaRPr lang="sr-Cyrl-BA" sz="2000" b="1" dirty="0">
              <a:solidFill>
                <a:srgbClr val="495778"/>
              </a:solidFill>
            </a:endParaRPr>
          </a:p>
          <a:p>
            <a:r>
              <a:rPr lang="sr-Cyrl-BA" sz="2400" b="1" i="1" dirty="0">
                <a:solidFill>
                  <a:srgbClr val="495778"/>
                </a:solidFill>
                <a:cs typeface="Tahoma" pitchFamily="34" charset="0"/>
              </a:rPr>
              <a:t>  </a:t>
            </a:r>
            <a:endParaRPr lang="en-US" sz="2400" b="1" i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en-US" sz="2000" b="1" dirty="0">
                <a:solidFill>
                  <a:srgbClr val="495778"/>
                </a:solidFill>
                <a:cs typeface="Tahoma" pitchFamily="34" charset="0"/>
              </a:rPr>
              <a:t>   </a:t>
            </a:r>
            <a:endParaRPr lang="sr-Cyrl-BA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dirty="0"/>
          </a:p>
        </p:txBody>
      </p:sp>
      <p:pic>
        <p:nvPicPr>
          <p:cNvPr id="13321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1476375" y="1554381"/>
            <a:ext cx="7488113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раст цијена</a:t>
            </a:r>
          </a:p>
          <a:p>
            <a:pPr algn="just">
              <a:buFont typeface="Arial" charset="0"/>
              <a:buChar char="•"/>
            </a:pPr>
            <a:r>
              <a:rPr lang="sr-Latn-BA" sz="2600" i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dirty="0">
                <a:solidFill>
                  <a:srgbClr val="495778"/>
                </a:solidFill>
                <a:latin typeface="Arial Narrow" pitchFamily="34" charset="0"/>
              </a:rPr>
              <a:t>Одјељак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Становање</a:t>
            </a: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1,1%</a:t>
            </a:r>
            <a:endParaRPr lang="sr-Cyrl-BA" sz="2600" b="1" i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       </a:t>
            </a:r>
            <a:endParaRPr lang="sr-Cyrl-BA" sz="2600" b="1" i="1" dirty="0" smtClean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sr-Cyrl-BA" sz="30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пад </a:t>
            </a:r>
            <a:r>
              <a:rPr lang="sr-Cyrl-CS" sz="3000" b="1" dirty="0" smtClean="0">
                <a:solidFill>
                  <a:srgbClr val="495778"/>
                </a:solidFill>
                <a:latin typeface="Arial Narrow" pitchFamily="34" charset="0"/>
              </a:rPr>
              <a:t>цијена</a:t>
            </a:r>
            <a:endParaRPr lang="sr-Cyrl-BA" sz="3000" dirty="0" smtClean="0">
              <a:solidFill>
                <a:srgbClr val="495778"/>
              </a:solidFill>
              <a:latin typeface="Arial Narrow" pitchFamily="34" charset="0"/>
            </a:endParaRPr>
          </a:p>
          <a:p>
            <a:pPr>
              <a:buFont typeface="Arial" charset="0"/>
              <a:buChar char="•"/>
            </a:pPr>
            <a:r>
              <a:rPr lang="sr-Cyrl-BA" sz="2600" dirty="0" smtClean="0">
                <a:solidFill>
                  <a:srgbClr val="495778"/>
                </a:solidFill>
                <a:latin typeface="Arial Narrow" pitchFamily="34" charset="0"/>
              </a:rPr>
              <a:t>   Одјељак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 </a:t>
            </a:r>
            <a:r>
              <a:rPr lang="sr-Cyrl-BA" sz="2600" i="1" dirty="0" smtClean="0">
                <a:solidFill>
                  <a:srgbClr val="495778"/>
                </a:solidFill>
                <a:latin typeface="Arial Narrow" pitchFamily="34" charset="0"/>
              </a:rPr>
              <a:t>Храна и безалкохолна пића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</a:rPr>
              <a:t>0,5%</a:t>
            </a:r>
          </a:p>
          <a:p>
            <a:endParaRPr lang="sr-Cyrl-BA" sz="2400" b="1" dirty="0">
              <a:solidFill>
                <a:srgbClr val="495778"/>
              </a:solidFill>
            </a:endParaRPr>
          </a:p>
          <a:p>
            <a:endParaRPr lang="sr-Cyrl-BA" sz="2400" b="1" dirty="0">
              <a:solidFill>
                <a:srgbClr val="495778"/>
              </a:solidFill>
            </a:endParaRPr>
          </a:p>
        </p:txBody>
      </p:sp>
      <p:sp>
        <p:nvSpPr>
          <p:cNvPr id="13323" name="Rectangle 10"/>
          <p:cNvSpPr>
            <a:spLocks noChangeArrowheads="1"/>
          </p:cNvSpPr>
          <p:nvPr/>
        </p:nvSpPr>
        <p:spPr bwMode="auto">
          <a:xfrm>
            <a:off x="1475656" y="2852936"/>
            <a:ext cx="74173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sr-Cyrl-BA" sz="2000" b="1" dirty="0" smtClean="0">
              <a:solidFill>
                <a:srgbClr val="495778"/>
              </a:solidFill>
            </a:endParaRPr>
          </a:p>
          <a:p>
            <a:endParaRPr lang="en-US" sz="2400" b="1" dirty="0">
              <a:solidFill>
                <a:srgbClr val="49577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75656" y="692696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201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8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. 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ndustrija2.jpg"/>
          <p:cNvPicPr/>
          <p:nvPr/>
        </p:nvPicPr>
        <p:blipFill>
          <a:blip r:embed="rId3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5364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47664" y="476672"/>
            <a:ext cx="69183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800" b="1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800" dirty="0" smtClean="0">
                <a:solidFill>
                  <a:srgbClr val="495778"/>
                </a:solidFill>
                <a:cs typeface="Tahoma" pitchFamily="34" charset="0"/>
              </a:rPr>
              <a:t> </a:t>
            </a:r>
            <a:endParaRPr lang="en-US" sz="2800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1412355" y="980728"/>
            <a:ext cx="7408117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endParaRPr lang="sr-Latn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pPr algn="just">
              <a:spcAft>
                <a:spcPts val="1200"/>
              </a:spcAft>
            </a:pPr>
            <a:endParaRPr lang="sr-Cyrl-CS" sz="2000" b="1" dirty="0" smtClean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Календарски прилагођена индустријска производња 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I-VIII</a:t>
            </a:r>
            <a:r>
              <a:rPr lang="en-U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20</a:t>
            </a:r>
            <a:r>
              <a:rPr lang="sr-Cyrl-CS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Latn-BA" sz="2800" dirty="0">
                <a:solidFill>
                  <a:schemeClr val="tx2"/>
                </a:solidFill>
                <a:latin typeface="Arial Narrow" panose="020B0606020202030204" pitchFamily="34" charset="0"/>
              </a:rPr>
              <a:t>8/ I-VIII</a:t>
            </a:r>
            <a:r>
              <a:rPr lang="sr-Cyrl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28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7.</a:t>
            </a:r>
            <a:r>
              <a:rPr lang="hr-HR" sz="2800" dirty="0">
                <a:solidFill>
                  <a:schemeClr val="tx2"/>
                </a:solidFill>
                <a:latin typeface="Arial Narrow" panose="020B0606020202030204" pitchFamily="34" charset="0"/>
              </a:rPr>
              <a:t>)</a:t>
            </a:r>
            <a:r>
              <a:rPr lang="sr-Cyrl-CS" sz="2800" dirty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sr-Cyrl-CS" sz="2800" b="1" dirty="0">
                <a:solidFill>
                  <a:schemeClr val="tx2"/>
                </a:solidFill>
                <a:latin typeface="Arial Narrow" panose="020B0606020202030204" pitchFamily="34" charset="0"/>
              </a:rPr>
              <a:t>већа 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,</a:t>
            </a:r>
            <a:r>
              <a:rPr lang="sr-Latn-BA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5</a:t>
            </a:r>
            <a:r>
              <a:rPr lang="sr-Cyrl-CS" sz="28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%</a:t>
            </a:r>
            <a:endParaRPr lang="sr-Latn-BA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just">
              <a:spcAft>
                <a:spcPts val="600"/>
              </a:spcAft>
            </a:pPr>
            <a:endParaRPr lang="sr-Latn-BA" sz="2400" b="1" dirty="0" smtClean="0">
              <a:solidFill>
                <a:schemeClr val="tx2"/>
              </a:solidFill>
              <a:cs typeface="Tahoma" pitchFamily="34" charset="0"/>
            </a:endParaRPr>
          </a:p>
          <a:p>
            <a:pPr algn="just">
              <a:spcAft>
                <a:spcPts val="600"/>
              </a:spcAft>
            </a:pPr>
            <a:endParaRPr lang="ru-RU" sz="2400" b="1" dirty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5369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328387" y="648127"/>
            <a:ext cx="6011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ИНДЕКС</a:t>
            </a:r>
            <a:r>
              <a:rPr lang="ru-RU" sz="26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ИНДУСТРИЈСКЕ ПРОИЗВОДЊЕ</a:t>
            </a:r>
            <a:endParaRPr lang="en-US" sz="2600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353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anose="020B0606020202030204" pitchFamily="34" charset="0"/>
              </a:rPr>
              <a:t>СТАТИСТИКА ИНДУСТРИЈЕ</a:t>
            </a:r>
            <a:endParaRPr lang="en-US" sz="2000" b="1" dirty="0">
              <a:solidFill>
                <a:srgbClr val="495778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2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pic>
        <p:nvPicPr>
          <p:cNvPr id="17417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1" name="Rectangle 12"/>
          <p:cNvSpPr>
            <a:spLocks noChangeArrowheads="1"/>
          </p:cNvSpPr>
          <p:nvPr/>
        </p:nvSpPr>
        <p:spPr bwMode="auto">
          <a:xfrm>
            <a:off x="1691680" y="2060848"/>
            <a:ext cx="67691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r-Latn-BA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I-VIII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20</a:t>
            </a:r>
            <a:r>
              <a:rPr lang="sr-Cyrl-CS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8/I-VIII</a:t>
            </a:r>
            <a:r>
              <a:rPr lang="sr-Cyrl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</a:t>
            </a:r>
            <a:r>
              <a:rPr lang="sr-Latn-BA" sz="3200" b="1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7.</a:t>
            </a:r>
            <a:endParaRPr lang="sr-Cyrl-BA" sz="3200" b="1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endParaRPr lang="en-US" sz="3200" dirty="0">
              <a:cs typeface="Tahoma" pitchFamily="34" charset="0"/>
            </a:endParaRPr>
          </a:p>
          <a:p>
            <a:r>
              <a:rPr lang="ru-RU" sz="3200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Број </a:t>
            </a:r>
            <a:r>
              <a:rPr lang="ru-RU" sz="3200" dirty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запослених у индустрији </a:t>
            </a:r>
            <a:r>
              <a:rPr lang="sr-Cyrl-CS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већи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 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2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,</a:t>
            </a:r>
            <a:r>
              <a:rPr lang="sr-Latn-BA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3</a:t>
            </a:r>
            <a:r>
              <a:rPr lang="ru-RU" sz="3200" b="1" dirty="0" smtClean="0">
                <a:solidFill>
                  <a:srgbClr val="495778"/>
                </a:solidFill>
                <a:latin typeface="Arial Narrow" panose="020B0606020202030204" pitchFamily="34" charset="0"/>
                <a:cs typeface="Tahoma" pitchFamily="34" charset="0"/>
              </a:rPr>
              <a:t>%</a:t>
            </a:r>
          </a:p>
          <a:p>
            <a:endParaRPr lang="ru-RU" sz="3200" b="1" dirty="0" smtClean="0">
              <a:solidFill>
                <a:srgbClr val="495778"/>
              </a:solidFill>
              <a:cs typeface="Tahoma" pitchFamily="34" charset="0"/>
            </a:endParaRPr>
          </a:p>
          <a:p>
            <a:endParaRPr lang="en-US" sz="2400" b="1" dirty="0">
              <a:solidFill>
                <a:srgbClr val="495778"/>
              </a:solidFill>
              <a:cs typeface="Tahoma" pitchFamily="34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47813" y="765175"/>
            <a:ext cx="69183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ЗАПОСЛЕН</a:t>
            </a:r>
            <a:r>
              <a:rPr lang="x-none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У ИНДУСТРИЈИ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endParaRPr lang="en-US" sz="2600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</p:txBody>
      </p:sp>
      <p:pic>
        <p:nvPicPr>
          <p:cNvPr id="12" name="Picture 11" descr="Industrija2.jpg"/>
          <p:cNvPicPr/>
          <p:nvPr/>
        </p:nvPicPr>
        <p:blipFill>
          <a:blip r:embed="rId5" cstate="print"/>
          <a:srcRect t="32191" b="31684"/>
          <a:stretch>
            <a:fillRect/>
          </a:stretch>
        </p:blipFill>
        <p:spPr>
          <a:xfrm>
            <a:off x="1212851" y="4840187"/>
            <a:ext cx="7931149" cy="2013585"/>
          </a:xfrm>
          <a:prstGeom prst="rect">
            <a:avLst/>
          </a:prstGeom>
        </p:spPr>
      </p:pic>
      <p:sp>
        <p:nvSpPr>
          <p:cNvPr id="10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71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0" descr="Spoljna-cargo-2.jpg"/>
          <p:cNvPicPr>
            <a:picLocks noChangeAspect="1" noChangeArrowheads="1"/>
          </p:cNvPicPr>
          <p:nvPr/>
        </p:nvPicPr>
        <p:blipFill>
          <a:blip r:embed="rId3" cstate="print"/>
          <a:srcRect t="21281" b="41447"/>
          <a:stretch>
            <a:fillRect/>
          </a:stretch>
        </p:blipFill>
        <p:spPr bwMode="auto">
          <a:xfrm>
            <a:off x="1116013" y="4941888"/>
            <a:ext cx="80279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2052" name="Picture 27" descr="Grafov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2056" name="TextBox 11"/>
          <p:cNvSpPr txBox="1">
            <a:spLocks noChangeArrowheads="1"/>
          </p:cNvSpPr>
          <p:nvPr/>
        </p:nvSpPr>
        <p:spPr bwMode="auto">
          <a:xfrm>
            <a:off x="1619250" y="3645024"/>
            <a:ext cx="69131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600" dirty="0">
                <a:solidFill>
                  <a:srgbClr val="064488"/>
                </a:solidFill>
                <a:latin typeface="Arial Narrow" pitchFamily="34" charset="0"/>
              </a:rPr>
              <a:t>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Покривеност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увоза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извозом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7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1</a:t>
            </a:r>
            <a:r>
              <a:rPr lang="en-U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,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0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%</a:t>
            </a:r>
            <a:endParaRPr lang="ru-RU" sz="26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endParaRPr lang="en-US" sz="2400" dirty="0">
              <a:solidFill>
                <a:srgbClr val="495778"/>
              </a:solidFill>
              <a:latin typeface="Cambria" pitchFamily="18" charset="0"/>
            </a:endParaRPr>
          </a:p>
        </p:txBody>
      </p:sp>
      <p:sp>
        <p:nvSpPr>
          <p:cNvPr id="2057" name="TextBox 13"/>
          <p:cNvSpPr txBox="1">
            <a:spLocks noChangeArrowheads="1"/>
          </p:cNvSpPr>
          <p:nvPr/>
        </p:nvSpPr>
        <p:spPr bwMode="auto">
          <a:xfrm>
            <a:off x="1286947" y="683867"/>
            <a:ext cx="32111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ЈАНУАР</a:t>
            </a:r>
            <a:r>
              <a:rPr lang="sr-Latn-BA" sz="2400" b="1" dirty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 - </a:t>
            </a:r>
            <a:r>
              <a:rPr lang="sr-Cyrl-BA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АВГУСТ </a:t>
            </a:r>
            <a:r>
              <a:rPr lang="ru-RU" sz="2400" b="1" dirty="0" smtClean="0">
                <a:solidFill>
                  <a:schemeClr val="tx2"/>
                </a:solidFill>
                <a:latin typeface="Arial Narrow" pitchFamily="34" charset="0"/>
                <a:cs typeface="Tahoma" pitchFamily="34" charset="0"/>
              </a:rPr>
              <a:t>2018. 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2058" name="TextBox 14"/>
          <p:cNvSpPr txBox="1">
            <a:spLocks noChangeArrowheads="1"/>
          </p:cNvSpPr>
          <p:nvPr/>
        </p:nvSpPr>
        <p:spPr bwMode="auto">
          <a:xfrm>
            <a:off x="1259632" y="1268760"/>
            <a:ext cx="78843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Обим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робне размјене Р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епублике 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С</a:t>
            </a:r>
            <a:r>
              <a:rPr lang="sr-Cyrl-BA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рпске</a:t>
            </a:r>
            <a:r>
              <a:rPr lang="ru-RU" sz="24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са </a:t>
            </a:r>
            <a:r>
              <a:rPr lang="ru-RU" sz="24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иностранством           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пет 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милијарди </a:t>
            </a:r>
            <a:r>
              <a:rPr lang="sr-Latn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902</a:t>
            </a:r>
            <a:r>
              <a:rPr lang="en-U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sr-Cyrl-CS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Cyrl-BA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а</a:t>
            </a:r>
            <a:r>
              <a:rPr lang="ru-RU" sz="24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КМ</a:t>
            </a:r>
            <a:endParaRPr lang="en-US" sz="2400" b="1" dirty="0">
              <a:solidFill>
                <a:srgbClr val="495778"/>
              </a:solidFill>
              <a:latin typeface="Arial Narrow" pitchFamily="34" charset="0"/>
              <a:cs typeface="Tahoma" pitchFamily="34" charset="0"/>
            </a:endParaRPr>
          </a:p>
          <a:p>
            <a:r>
              <a:rPr lang="en-US" sz="2200" dirty="0">
                <a:solidFill>
                  <a:srgbClr val="495778"/>
                </a:solidFill>
                <a:cs typeface="Tahoma" pitchFamily="34" charset="0"/>
              </a:rPr>
              <a:t>         </a:t>
            </a:r>
            <a:endParaRPr lang="ru-RU" sz="2200" dirty="0">
              <a:solidFill>
                <a:srgbClr val="495778"/>
              </a:solidFill>
              <a:cs typeface="Tahoma" pitchFamily="34" charset="0"/>
            </a:endParaRPr>
          </a:p>
          <a:p>
            <a:r>
              <a:rPr lang="ru-RU" sz="2200" dirty="0">
                <a:solidFill>
                  <a:srgbClr val="495778"/>
                </a:solidFill>
                <a:cs typeface="Tahoma" pitchFamily="34" charset="0"/>
              </a:rPr>
              <a:t> </a:t>
            </a:r>
            <a:r>
              <a:rPr lang="ru-RU" sz="2400" b="1" dirty="0">
                <a:solidFill>
                  <a:srgbClr val="495778"/>
                </a:solidFill>
                <a:cs typeface="Tahoma" pitchFamily="34" charset="0"/>
              </a:rPr>
              <a:t>       </a:t>
            </a:r>
            <a:r>
              <a:rPr lang="ru-RU" sz="2600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ИЗВОЗ 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двије милијарде 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451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        </a:t>
            </a:r>
            <a:r>
              <a:rPr lang="sr-Cyrl-BA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УВОЗ 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три</a:t>
            </a:r>
            <a:r>
              <a:rPr lang="sr-Cyrl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милијарде 452 </a:t>
            </a:r>
            <a:r>
              <a:rPr lang="sr-Cyrl-CS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милион</a:t>
            </a:r>
            <a:r>
              <a:rPr lang="sr-Latn-BA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a</a:t>
            </a:r>
            <a:r>
              <a:rPr lang="ru-RU" sz="2600" b="1" dirty="0" smtClean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 </a:t>
            </a:r>
            <a:r>
              <a:rPr lang="ru-RU" sz="2600" b="1" dirty="0">
                <a:solidFill>
                  <a:srgbClr val="495778"/>
                </a:solidFill>
                <a:latin typeface="Arial Narrow" pitchFamily="34" charset="0"/>
                <a:cs typeface="Tahoma" pitchFamily="34" charset="0"/>
              </a:rPr>
              <a:t>КМ</a:t>
            </a:r>
          </a:p>
          <a:p>
            <a:endParaRPr lang="en-US" sz="2400" dirty="0">
              <a:solidFill>
                <a:srgbClr val="495778"/>
              </a:solidFill>
              <a:cs typeface="Tahoma" pitchFamily="34" charset="0"/>
            </a:endParaRPr>
          </a:p>
        </p:txBody>
      </p:sp>
      <p:pic>
        <p:nvPicPr>
          <p:cNvPr id="12" name="Picture 9" descr="Mali-Transparen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50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550" y="0"/>
            <a:ext cx="817245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r">
              <a:defRPr/>
            </a:pPr>
            <a:r>
              <a:rPr lang="sr-Cyrl-CS" sz="2000" b="1" dirty="0">
                <a:solidFill>
                  <a:srgbClr val="495778"/>
                </a:solidFill>
                <a:latin typeface="Arial Narrow" pitchFamily="34" charset="0"/>
              </a:rPr>
              <a:t>СТАТИСТИКА СПОЉНЕ ТРГОВИНЕ</a:t>
            </a:r>
            <a:endParaRPr lang="en-US" sz="2000" b="1" dirty="0">
              <a:solidFill>
                <a:srgbClr val="495778"/>
              </a:solidFill>
              <a:latin typeface="Arial Narrow" pitchFamily="34" charset="0"/>
            </a:endParaRPr>
          </a:p>
        </p:txBody>
      </p:sp>
      <p:pic>
        <p:nvPicPr>
          <p:cNvPr id="3075" name="Picture 27" descr="Grafov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79" name="TextBox 11"/>
          <p:cNvSpPr txBox="1">
            <a:spLocks noChangeArrowheads="1"/>
          </p:cNvSpPr>
          <p:nvPr/>
        </p:nvSpPr>
        <p:spPr bwMode="auto">
          <a:xfrm>
            <a:off x="2771452" y="5301208"/>
            <a:ext cx="57609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Графикон </a:t>
            </a:r>
            <a:r>
              <a:rPr lang="sr-Cyrl-CS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2.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Из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и </a:t>
            </a:r>
            <a:r>
              <a:rPr lang="sr-Cyrl-CS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у</a:t>
            </a:r>
            <a:r>
              <a:rPr lang="ru-RU" sz="1600" dirty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воз по </a:t>
            </a:r>
            <a:r>
              <a:rPr lang="ru-RU" sz="1600" dirty="0" smtClean="0">
                <a:solidFill>
                  <a:srgbClr val="003366"/>
                </a:solidFill>
                <a:latin typeface="Arial Narrow" pitchFamily="34" charset="0"/>
                <a:cs typeface="Tahoma" pitchFamily="34" charset="0"/>
              </a:rPr>
              <a:t>мјесецима</a:t>
            </a:r>
            <a:endParaRPr lang="en-US" sz="1600" dirty="0">
              <a:solidFill>
                <a:srgbClr val="003366"/>
              </a:solidFill>
              <a:latin typeface="Arial Narrow" pitchFamily="34" charset="0"/>
              <a:cs typeface="Tahoma" pitchFamily="34" charset="0"/>
            </a:endParaRP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sr-Latn-CS"/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3203848" y="4790846"/>
            <a:ext cx="57606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2017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2" name="TextBox 13"/>
          <p:cNvSpPr txBox="1">
            <a:spLocks noChangeArrowheads="1"/>
          </p:cNvSpPr>
          <p:nvPr/>
        </p:nvSpPr>
        <p:spPr bwMode="auto">
          <a:xfrm>
            <a:off x="4931866" y="4790846"/>
            <a:ext cx="720080" cy="335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2018</a:t>
            </a:r>
            <a:r>
              <a:rPr lang="sr-Cyrl-CS" sz="1600" dirty="0" smtClean="0">
                <a:solidFill>
                  <a:srgbClr val="064488"/>
                </a:solidFill>
                <a:latin typeface="Arial Narrow" pitchFamily="34" charset="0"/>
              </a:rPr>
              <a:t>.</a:t>
            </a:r>
            <a:endParaRPr lang="en-US" sz="16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sp>
        <p:nvSpPr>
          <p:cNvPr id="3083" name="TextBox 14"/>
          <p:cNvSpPr txBox="1">
            <a:spLocks noChangeArrowheads="1"/>
          </p:cNvSpPr>
          <p:nvPr/>
        </p:nvSpPr>
        <p:spPr bwMode="auto">
          <a:xfrm>
            <a:off x="2734734" y="1610666"/>
            <a:ext cx="6815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r-Cyrl-CS" sz="1200" dirty="0" smtClean="0">
                <a:solidFill>
                  <a:srgbClr val="064488"/>
                </a:solidFill>
                <a:latin typeface="Arial Narrow" pitchFamily="34" charset="0"/>
              </a:rPr>
              <a:t>хиљ. </a:t>
            </a:r>
            <a:r>
              <a:rPr lang="sr-Cyrl-CS" sz="1200" dirty="0">
                <a:solidFill>
                  <a:srgbClr val="064488"/>
                </a:solidFill>
                <a:latin typeface="Arial Narrow" pitchFamily="34" charset="0"/>
              </a:rPr>
              <a:t>КМ</a:t>
            </a:r>
            <a:endParaRPr lang="en-US" sz="1200" dirty="0">
              <a:solidFill>
                <a:srgbClr val="064488"/>
              </a:solidFill>
              <a:latin typeface="Arial Narrow" pitchFamily="34" charset="0"/>
            </a:endParaRPr>
          </a:p>
        </p:txBody>
      </p:sp>
      <p:pic>
        <p:nvPicPr>
          <p:cNvPr id="13" name="Picture 9" descr="Mali-Transparen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72231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4173060"/>
              </p:ext>
            </p:extLst>
          </p:nvPr>
        </p:nvGraphicFramePr>
        <p:xfrm>
          <a:off x="2082801" y="1920974"/>
          <a:ext cx="5585543" cy="2803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Rectangle 29"/>
          <p:cNvSpPr>
            <a:spLocks noChangeArrowheads="1"/>
          </p:cNvSpPr>
          <p:nvPr/>
        </p:nvSpPr>
        <p:spPr bwMode="auto">
          <a:xfrm rot="-5400000">
            <a:off x="-2199481" y="3432453"/>
            <a:ext cx="64817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sr-Cyrl-BA" sz="2000" dirty="0">
                <a:solidFill>
                  <a:srgbClr val="C8E6E6"/>
                </a:solidFill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Републички завод за статистику</a:t>
            </a:r>
            <a:endParaRPr lang="en-US" sz="2000" dirty="0">
              <a:solidFill>
                <a:srgbClr val="C8E6E6"/>
              </a:solidFill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99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15043</TotalTime>
  <Words>1198</Words>
  <Application>Microsoft Office PowerPoint</Application>
  <PresentationFormat>On-screen Show (4:3)</PresentationFormat>
  <Paragraphs>142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Angsana New</vt:lpstr>
      <vt:lpstr>Arial</vt:lpstr>
      <vt:lpstr>Arial Narrow</vt:lpstr>
      <vt:lpstr>Calibri</vt:lpstr>
      <vt:lpstr>Cambria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RZS 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Vladan Sibinovic</dc:creator>
  <cp:lastModifiedBy>RZS RS</cp:lastModifiedBy>
  <cp:revision>2257</cp:revision>
  <dcterms:created xsi:type="dcterms:W3CDTF">2004-12-13T09:54:15Z</dcterms:created>
  <dcterms:modified xsi:type="dcterms:W3CDTF">2018-10-02T09:24:42Z</dcterms:modified>
</cp:coreProperties>
</file>