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2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1"/>
  </p:sldMasterIdLst>
  <p:notesMasterIdLst>
    <p:notesMasterId r:id="rId17"/>
  </p:notesMasterIdLst>
  <p:handoutMasterIdLst>
    <p:handoutMasterId r:id="rId18"/>
  </p:handoutMasterIdLst>
  <p:sldIdLst>
    <p:sldId id="368" r:id="rId2"/>
    <p:sldId id="374" r:id="rId3"/>
    <p:sldId id="375" r:id="rId4"/>
    <p:sldId id="364" r:id="rId5"/>
    <p:sldId id="303" r:id="rId6"/>
    <p:sldId id="265" r:id="rId7"/>
    <p:sldId id="266" r:id="rId8"/>
    <p:sldId id="369" r:id="rId9"/>
    <p:sldId id="370" r:id="rId10"/>
    <p:sldId id="371" r:id="rId11"/>
    <p:sldId id="372" r:id="rId12"/>
    <p:sldId id="373" r:id="rId13"/>
    <p:sldId id="376" r:id="rId14"/>
    <p:sldId id="377" r:id="rId15"/>
    <p:sldId id="329" r:id="rId16"/>
  </p:sldIdLst>
  <p:sldSz cx="9144000" cy="6858000" type="screen4x3"/>
  <p:notesSz cx="1429702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450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495778"/>
    <a:srgbClr val="003366"/>
    <a:srgbClr val="064488"/>
    <a:srgbClr val="99CC00"/>
    <a:srgbClr val="99CCFF"/>
    <a:srgbClr val="1C1C54"/>
    <a:srgbClr val="2828F8"/>
    <a:srgbClr val="B9CDE5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15" autoAdjust="0"/>
    <p:restoredTop sz="83194" autoAdjust="0"/>
  </p:normalViewPr>
  <p:slideViewPr>
    <p:cSldViewPr>
      <p:cViewPr>
        <p:scale>
          <a:sx n="80" d="100"/>
          <a:sy n="80" d="100"/>
        </p:scale>
        <p:origin x="1998" y="3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11" d="100"/>
          <a:sy n="111" d="100"/>
        </p:scale>
        <p:origin x="-582" y="-84"/>
      </p:cViewPr>
      <p:guideLst>
        <p:guide orient="horz" pos="3127"/>
        <p:guide pos="450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tojcevicsa\Desktop\SANJA\SPOLJNA%20TRGOVINA\za%20medije\Prezentacija,%20od%20avg2011\prezentacija%202017\nov%202017\za%20Graf%20I-XI%202017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marker>
            <c:symbol val="none"/>
          </c:marker>
          <c:cat>
            <c:multiLvlStrRef>
              <c:f>'graf 2'!$A$1:$B$13</c:f>
              <c:multiLvlStrCache>
                <c:ptCount val="13"/>
                <c:lvl>
                  <c:pt idx="0">
                    <c:v>XI</c:v>
                  </c:pt>
                  <c:pt idx="1">
                    <c:v>XII</c:v>
                  </c:pt>
                  <c:pt idx="2">
                    <c:v>I</c:v>
                  </c:pt>
                  <c:pt idx="3">
                    <c:v>II</c:v>
                  </c:pt>
                  <c:pt idx="4">
                    <c:v>III</c:v>
                  </c:pt>
                  <c:pt idx="5">
                    <c:v>IV</c:v>
                  </c:pt>
                  <c:pt idx="6">
                    <c:v>V</c:v>
                  </c:pt>
                  <c:pt idx="7">
                    <c:v>VI</c:v>
                  </c:pt>
                  <c:pt idx="8">
                    <c:v>VII</c:v>
                  </c:pt>
                  <c:pt idx="9">
                    <c:v>VIII</c:v>
                  </c:pt>
                  <c:pt idx="10">
                    <c:v>IX</c:v>
                  </c:pt>
                  <c:pt idx="11">
                    <c:v>X</c:v>
                  </c:pt>
                  <c:pt idx="12">
                    <c:v>XI</c:v>
                  </c:pt>
                </c:lvl>
                <c:lvl>
                  <c:pt idx="0">
                    <c:v>2016</c:v>
                  </c:pt>
                  <c:pt idx="2">
                    <c:v>2017</c:v>
                  </c:pt>
                </c:lvl>
              </c:multiLvlStrCache>
            </c:multiLvlStrRef>
          </c:cat>
          <c:val>
            <c:numRef>
              <c:f>'graf 2'!$C$1:$C$13</c:f>
              <c:numCache>
                <c:formatCode>0</c:formatCode>
                <c:ptCount val="13"/>
                <c:pt idx="0">
                  <c:v>839</c:v>
                </c:pt>
                <c:pt idx="1">
                  <c:v>835</c:v>
                </c:pt>
                <c:pt idx="2">
                  <c:v>815</c:v>
                </c:pt>
                <c:pt idx="3">
                  <c:v>848</c:v>
                </c:pt>
                <c:pt idx="4">
                  <c:v>828</c:v>
                </c:pt>
                <c:pt idx="5">
                  <c:v>821</c:v>
                </c:pt>
                <c:pt idx="6">
                  <c:v>837</c:v>
                </c:pt>
                <c:pt idx="7">
                  <c:v>828</c:v>
                </c:pt>
                <c:pt idx="8">
                  <c:v>830</c:v>
                </c:pt>
                <c:pt idx="9">
                  <c:v>832</c:v>
                </c:pt>
                <c:pt idx="10">
                  <c:v>830</c:v>
                </c:pt>
                <c:pt idx="11">
                  <c:v>831</c:v>
                </c:pt>
                <c:pt idx="12">
                  <c:v>832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67AE-4709-89E8-F0DCD68304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9268728"/>
        <c:axId val="159269120"/>
      </c:lineChart>
      <c:catAx>
        <c:axId val="159268728"/>
        <c:scaling>
          <c:orientation val="minMax"/>
        </c:scaling>
        <c:delete val="0"/>
        <c:axPos val="b"/>
        <c:minorGridlines>
          <c:spPr>
            <a:ln w="3175"/>
          </c:spPr>
        </c:minorGridlines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159269120"/>
        <c:crosses val="autoZero"/>
        <c:auto val="1"/>
        <c:lblAlgn val="ctr"/>
        <c:lblOffset val="100"/>
        <c:noMultiLvlLbl val="0"/>
      </c:catAx>
      <c:valAx>
        <c:axId val="159269120"/>
        <c:scaling>
          <c:orientation val="minMax"/>
          <c:max val="900"/>
          <c:min val="600"/>
        </c:scaling>
        <c:delete val="0"/>
        <c:axPos val="l"/>
        <c:majorGridlines>
          <c:spPr>
            <a:ln w="3175"/>
          </c:spPr>
        </c:majorGridlines>
        <c:numFmt formatCode="0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159268728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 Narrow" panose="020B0606020202030204" pitchFamily="34" charset="0"/>
          <a:ea typeface="Calibri"/>
          <a:cs typeface="Calibri"/>
        </a:defRPr>
      </a:pPr>
      <a:endParaRPr lang="en-US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501509002675174"/>
          <c:y val="5.1400554097404488E-2"/>
          <c:w val="0.65415652109751343"/>
          <c:h val="0.8326195683872849"/>
        </c:manualLayout>
      </c:layout>
      <c:lineChart>
        <c:grouping val="standard"/>
        <c:varyColors val="0"/>
        <c:ser>
          <c:idx val="0"/>
          <c:order val="0"/>
          <c:tx>
            <c:strRef>
              <c:f>zaNov2017!$A$2</c:f>
              <c:strCache>
                <c:ptCount val="1"/>
                <c:pt idx="0">
                  <c:v>увоз                   </c:v>
                </c:pt>
              </c:strCache>
            </c:strRef>
          </c:tx>
          <c:spPr>
            <a:ln w="19050"/>
          </c:spPr>
          <c:marker>
            <c:symbol val="none"/>
          </c:marker>
          <c:cat>
            <c:strRef>
              <c:f>zaNov2017!$B$1:$N$1</c:f>
              <c:strCache>
                <c:ptCount val="13"/>
                <c:pt idx="0">
                  <c:v>XI</c:v>
                </c:pt>
                <c:pt idx="1">
                  <c:v>XII</c:v>
                </c:pt>
                <c:pt idx="2">
                  <c:v>I</c:v>
                </c:pt>
                <c:pt idx="3">
                  <c:v>II</c:v>
                </c:pt>
                <c:pt idx="4">
                  <c:v>III</c:v>
                </c:pt>
                <c:pt idx="5">
                  <c:v>IV</c:v>
                </c:pt>
                <c:pt idx="6">
                  <c:v>V</c:v>
                </c:pt>
                <c:pt idx="7">
                  <c:v>VI</c:v>
                </c:pt>
                <c:pt idx="8">
                  <c:v>VII</c:v>
                </c:pt>
                <c:pt idx="9">
                  <c:v>VIII</c:v>
                </c:pt>
                <c:pt idx="10">
                  <c:v>IX</c:v>
                </c:pt>
                <c:pt idx="11">
                  <c:v>X</c:v>
                </c:pt>
                <c:pt idx="12">
                  <c:v>XI</c:v>
                </c:pt>
              </c:strCache>
            </c:strRef>
          </c:cat>
          <c:val>
            <c:numRef>
              <c:f>zaNov2017!$B$2:$N$2</c:f>
              <c:numCache>
                <c:formatCode>General</c:formatCode>
                <c:ptCount val="13"/>
                <c:pt idx="0">
                  <c:v>413271</c:v>
                </c:pt>
                <c:pt idx="1">
                  <c:v>454746</c:v>
                </c:pt>
                <c:pt idx="2">
                  <c:v>245819</c:v>
                </c:pt>
                <c:pt idx="3">
                  <c:v>373425</c:v>
                </c:pt>
                <c:pt idx="4">
                  <c:v>394414</c:v>
                </c:pt>
                <c:pt idx="5">
                  <c:v>439183</c:v>
                </c:pt>
                <c:pt idx="6">
                  <c:v>393181</c:v>
                </c:pt>
                <c:pt idx="7">
                  <c:v>488287</c:v>
                </c:pt>
                <c:pt idx="8">
                  <c:v>428685</c:v>
                </c:pt>
                <c:pt idx="9">
                  <c:v>378637</c:v>
                </c:pt>
                <c:pt idx="10">
                  <c:v>433725</c:v>
                </c:pt>
                <c:pt idx="11">
                  <c:v>435284</c:v>
                </c:pt>
                <c:pt idx="12">
                  <c:v>466295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8286-476D-A04A-E4A5E19B9092}"/>
            </c:ext>
          </c:extLst>
        </c:ser>
        <c:ser>
          <c:idx val="1"/>
          <c:order val="1"/>
          <c:tx>
            <c:strRef>
              <c:f>zaNov2017!$A$3</c:f>
              <c:strCache>
                <c:ptCount val="1"/>
                <c:pt idx="0">
                  <c:v>извоз</c:v>
                </c:pt>
              </c:strCache>
            </c:strRef>
          </c:tx>
          <c:spPr>
            <a:ln w="19050"/>
          </c:spPr>
          <c:marker>
            <c:symbol val="none"/>
          </c:marker>
          <c:cat>
            <c:strRef>
              <c:f>zaNov2017!$B$1:$N$1</c:f>
              <c:strCache>
                <c:ptCount val="13"/>
                <c:pt idx="0">
                  <c:v>XI</c:v>
                </c:pt>
                <c:pt idx="1">
                  <c:v>XII</c:v>
                </c:pt>
                <c:pt idx="2">
                  <c:v>I</c:v>
                </c:pt>
                <c:pt idx="3">
                  <c:v>II</c:v>
                </c:pt>
                <c:pt idx="4">
                  <c:v>III</c:v>
                </c:pt>
                <c:pt idx="5">
                  <c:v>IV</c:v>
                </c:pt>
                <c:pt idx="6">
                  <c:v>V</c:v>
                </c:pt>
                <c:pt idx="7">
                  <c:v>VI</c:v>
                </c:pt>
                <c:pt idx="8">
                  <c:v>VII</c:v>
                </c:pt>
                <c:pt idx="9">
                  <c:v>VIII</c:v>
                </c:pt>
                <c:pt idx="10">
                  <c:v>IX</c:v>
                </c:pt>
                <c:pt idx="11">
                  <c:v>X</c:v>
                </c:pt>
                <c:pt idx="12">
                  <c:v>XI</c:v>
                </c:pt>
              </c:strCache>
            </c:strRef>
          </c:cat>
          <c:val>
            <c:numRef>
              <c:f>zaNov2017!$B$3:$N$3</c:f>
              <c:numCache>
                <c:formatCode>0</c:formatCode>
                <c:ptCount val="13"/>
                <c:pt idx="0">
                  <c:v>267945</c:v>
                </c:pt>
                <c:pt idx="1">
                  <c:v>260835</c:v>
                </c:pt>
                <c:pt idx="2">
                  <c:v>227176</c:v>
                </c:pt>
                <c:pt idx="3">
                  <c:v>250752</c:v>
                </c:pt>
                <c:pt idx="4">
                  <c:v>301184</c:v>
                </c:pt>
                <c:pt idx="5">
                  <c:v>267764</c:v>
                </c:pt>
                <c:pt idx="6">
                  <c:v>291269</c:v>
                </c:pt>
                <c:pt idx="7">
                  <c:v>294340</c:v>
                </c:pt>
                <c:pt idx="8">
                  <c:v>308052</c:v>
                </c:pt>
                <c:pt idx="9">
                  <c:v>272558</c:v>
                </c:pt>
                <c:pt idx="10">
                  <c:v>322500</c:v>
                </c:pt>
                <c:pt idx="11">
                  <c:v>315282</c:v>
                </c:pt>
                <c:pt idx="12">
                  <c:v>330353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8286-476D-A04A-E4A5E19B90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7711856"/>
        <c:axId val="118353536"/>
      </c:lineChart>
      <c:catAx>
        <c:axId val="157711856"/>
        <c:scaling>
          <c:orientation val="minMax"/>
        </c:scaling>
        <c:delete val="0"/>
        <c:axPos val="b"/>
        <c:minorGridlines>
          <c:spPr>
            <a:ln w="3175"/>
          </c:spPr>
        </c:minorGridlines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118353536"/>
        <c:crosses val="autoZero"/>
        <c:auto val="1"/>
        <c:lblAlgn val="ctr"/>
        <c:lblOffset val="100"/>
        <c:noMultiLvlLbl val="0"/>
      </c:catAx>
      <c:valAx>
        <c:axId val="118353536"/>
        <c:scaling>
          <c:orientation val="minMax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800">
                <a:solidFill>
                  <a:schemeClr val="tx2"/>
                </a:solidFill>
              </a:defRPr>
            </a:pPr>
            <a:endParaRPr lang="en-US"/>
          </a:p>
        </c:txPr>
        <c:crossAx val="1577118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1144654088050316"/>
          <c:y val="0.34220861281228737"/>
          <c:w val="0.1759745951567375"/>
          <c:h val="0.1901782832701468"/>
        </c:manualLayout>
      </c:layout>
      <c:overlay val="0"/>
      <c:txPr>
        <a:bodyPr/>
        <a:lstStyle/>
        <a:p>
          <a:pPr>
            <a:defRPr>
              <a:solidFill>
                <a:schemeClr val="tx2"/>
              </a:solidFill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000">
          <a:latin typeface="Arial Narrow" panose="020B0606020202030204" pitchFamily="34" charset="0"/>
        </a:defRPr>
      </a:pPr>
      <a:endParaRPr lang="en-US"/>
    </a:p>
  </c:txPr>
  <c:externalData r:id="rId1">
    <c:autoUpdate val="0"/>
  </c:externalData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0.73029</cdr:y>
    </cdr:from>
    <cdr:to>
      <cdr:x>0.98528</cdr:x>
      <cdr:y>0.91143</cdr:y>
    </cdr:to>
    <cdr:pic>
      <cdr:nvPicPr>
        <cdr:cNvPr id="2" name="Picture 1"/>
        <cdr:cNvPicPr/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0" y="1858645"/>
          <a:ext cx="4504690" cy="46101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61960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8422" tIns="69211" rIns="138422" bIns="69211" numCol="1" anchor="t" anchorCtr="0" compatLnSpc="1">
            <a:prstTxWarp prst="textNoShape">
              <a:avLst/>
            </a:prstTxWarp>
          </a:bodyPr>
          <a:lstStyle>
            <a:lvl1pPr>
              <a:defRPr sz="18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8101013" y="0"/>
            <a:ext cx="61960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8422" tIns="69211" rIns="138422" bIns="69211" numCol="1" anchor="t" anchorCtr="0" compatLnSpc="1">
            <a:prstTxWarp prst="textNoShape">
              <a:avLst/>
            </a:prstTxWarp>
          </a:bodyPr>
          <a:lstStyle>
            <a:lvl1pPr algn="r">
              <a:defRPr sz="18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61960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8422" tIns="69211" rIns="138422" bIns="69211" numCol="1" anchor="b" anchorCtr="0" compatLnSpc="1">
            <a:prstTxWarp prst="textNoShape">
              <a:avLst/>
            </a:prstTxWarp>
          </a:bodyPr>
          <a:lstStyle>
            <a:lvl1pPr>
              <a:defRPr sz="18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8101013" y="9431338"/>
            <a:ext cx="619601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38422" tIns="69211" rIns="138422" bIns="69211" numCol="1" anchor="b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pPr>
              <a:defRPr/>
            </a:pPr>
            <a:fld id="{48E9A703-0230-4711-B5FE-0F20C69BACF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4100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6196013" cy="496888"/>
          </a:xfrm>
          <a:prstGeom prst="rect">
            <a:avLst/>
          </a:prstGeom>
        </p:spPr>
        <p:txBody>
          <a:bodyPr vert="horz" lIns="138422" tIns="69211" rIns="138422" bIns="69211" rtlCol="0"/>
          <a:lstStyle>
            <a:lvl1pPr algn="l"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8097838" y="0"/>
            <a:ext cx="6196012" cy="496888"/>
          </a:xfrm>
          <a:prstGeom prst="rect">
            <a:avLst/>
          </a:prstGeom>
        </p:spPr>
        <p:txBody>
          <a:bodyPr vert="horz" lIns="138422" tIns="69211" rIns="138422" bIns="69211" rtlCol="0"/>
          <a:lstStyle>
            <a:lvl1pPr algn="r">
              <a:defRPr sz="1800"/>
            </a:lvl1pPr>
          </a:lstStyle>
          <a:p>
            <a:pPr>
              <a:defRPr/>
            </a:pPr>
            <a:fld id="{DFAC1A6B-8EC5-4D74-8A9C-F438CDC15072}" type="datetimeFigureOut">
              <a:rPr lang="en-US"/>
              <a:pPr>
                <a:defRPr/>
              </a:pPr>
              <a:t>12/22/2017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667250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8422" tIns="69211" rIns="138422" bIns="69211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430338" y="4716463"/>
            <a:ext cx="11436350" cy="4467225"/>
          </a:xfrm>
          <a:prstGeom prst="rect">
            <a:avLst/>
          </a:prstGeom>
        </p:spPr>
        <p:txBody>
          <a:bodyPr vert="horz" lIns="138422" tIns="69211" rIns="138422" bIns="69211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6196013" cy="496888"/>
          </a:xfrm>
          <a:prstGeom prst="rect">
            <a:avLst/>
          </a:prstGeom>
        </p:spPr>
        <p:txBody>
          <a:bodyPr vert="horz" lIns="138422" tIns="69211" rIns="138422" bIns="69211" rtlCol="0" anchor="b"/>
          <a:lstStyle>
            <a:lvl1pPr algn="l"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8097838" y="9429750"/>
            <a:ext cx="6196012" cy="496888"/>
          </a:xfrm>
          <a:prstGeom prst="rect">
            <a:avLst/>
          </a:prstGeom>
        </p:spPr>
        <p:txBody>
          <a:bodyPr vert="horz" lIns="138422" tIns="69211" rIns="138422" bIns="69211" rtlCol="0" anchor="b"/>
          <a:lstStyle>
            <a:lvl1pPr algn="r">
              <a:defRPr sz="1800"/>
            </a:lvl1pPr>
          </a:lstStyle>
          <a:p>
            <a:pPr>
              <a:defRPr/>
            </a:pPr>
            <a:fld id="{1824069F-116B-43D9-A488-3E20CBF3B84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8028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r-Latn-CS" dirty="0" smtClean="0"/>
          </a:p>
        </p:txBody>
      </p:sp>
    </p:spTree>
    <p:extLst>
      <p:ext uri="{BB962C8B-B14F-4D97-AF65-F5344CB8AC3E}">
        <p14:creationId xmlns:p14="http://schemas.microsoft.com/office/powerpoint/2010/main" val="17786666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spcBef>
                <a:spcPct val="0"/>
              </a:spcBef>
            </a:pPr>
            <a:r>
              <a:rPr lang="sr-Cyrl-CS" dirty="0" smtClean="0"/>
              <a:t>Према подацима статистике спољне трговине у</a:t>
            </a:r>
            <a:r>
              <a:rPr lang="sr-Cyrl-CS" baseline="0" dirty="0" smtClean="0"/>
              <a:t> периоду </a:t>
            </a:r>
            <a:r>
              <a:rPr lang="sr-Cyrl-BA" dirty="0" smtClean="0"/>
              <a:t>јануар</a:t>
            </a:r>
            <a:r>
              <a:rPr lang="sr-Cyrl-BA" baseline="0" dirty="0" smtClean="0"/>
              <a:t> - новембар </a:t>
            </a:r>
            <a:r>
              <a:rPr lang="ru-RU" dirty="0" smtClean="0"/>
              <a:t>2017</a:t>
            </a:r>
            <a:r>
              <a:rPr lang="sr-Cyrl-CS" dirty="0" smtClean="0"/>
              <a:t>. године </a:t>
            </a:r>
            <a:r>
              <a:rPr lang="ru-RU" b="0" dirty="0" smtClean="0"/>
              <a:t>обим робне размјене </a:t>
            </a:r>
            <a:r>
              <a:rPr lang="ru-RU" dirty="0" smtClean="0"/>
              <a:t>Републике</a:t>
            </a:r>
            <a:r>
              <a:rPr lang="ru-RU" baseline="0" dirty="0" smtClean="0"/>
              <a:t> </a:t>
            </a:r>
            <a:r>
              <a:rPr lang="ru-RU" dirty="0" smtClean="0"/>
              <a:t>Српске са иностранством износио</a:t>
            </a:r>
            <a:r>
              <a:rPr lang="ru-RU" baseline="0" dirty="0" smtClean="0"/>
              <a:t> је око</a:t>
            </a:r>
            <a:r>
              <a:rPr lang="en-US" b="0" dirty="0" smtClean="0"/>
              <a:t> </a:t>
            </a:r>
            <a:r>
              <a:rPr lang="sr-Cyrl-BA" b="0" dirty="0" smtClean="0"/>
              <a:t>7 милијарди и 658 </a:t>
            </a:r>
            <a:r>
              <a:rPr lang="sr-Cyrl-CS" b="0" dirty="0" smtClean="0"/>
              <a:t>милион</a:t>
            </a:r>
            <a:r>
              <a:rPr lang="sr-Cyrl-BA" b="0" dirty="0" smtClean="0"/>
              <a:t>а</a:t>
            </a:r>
            <a:r>
              <a:rPr lang="ru-RU" b="0" dirty="0" smtClean="0"/>
              <a:t> КМ</a:t>
            </a:r>
            <a:r>
              <a:rPr lang="ru-RU" dirty="0" smtClean="0"/>
              <a:t>, од чега се на извоз</a:t>
            </a:r>
            <a:r>
              <a:rPr lang="en-US" baseline="0" dirty="0" smtClean="0"/>
              <a:t> </a:t>
            </a:r>
            <a:r>
              <a:rPr lang="ru-RU" dirty="0" smtClean="0"/>
              <a:t>односи</a:t>
            </a:r>
            <a:r>
              <a:rPr lang="en-US" dirty="0" smtClean="0"/>
              <a:t> </a:t>
            </a:r>
            <a:r>
              <a:rPr lang="sr-Cyrl-BA" dirty="0" smtClean="0"/>
              <a:t>3</a:t>
            </a:r>
            <a:r>
              <a:rPr lang="sr-Latn-BA" dirty="0" smtClean="0"/>
              <a:t> </a:t>
            </a:r>
            <a:r>
              <a:rPr lang="sr-Cyrl-BA" baseline="0" dirty="0" smtClean="0"/>
              <a:t>милијард</a:t>
            </a:r>
            <a:r>
              <a:rPr lang="sr-Latn-BA" baseline="0" dirty="0" smtClean="0"/>
              <a:t>e</a:t>
            </a:r>
            <a:r>
              <a:rPr lang="sr-Cyrl-BA" baseline="0" dirty="0" smtClean="0"/>
              <a:t> 181 </a:t>
            </a:r>
            <a:r>
              <a:rPr lang="sr-Cyrl-BA" dirty="0" smtClean="0"/>
              <a:t>милион </a:t>
            </a:r>
            <a:r>
              <a:rPr lang="ru-RU" dirty="0" smtClean="0"/>
              <a:t>КМ, а на увоз </a:t>
            </a:r>
            <a:r>
              <a:rPr lang="sr-Cyrl-BA" dirty="0" smtClean="0"/>
              <a:t>4</a:t>
            </a:r>
            <a:r>
              <a:rPr lang="ru-RU" dirty="0" smtClean="0"/>
              <a:t> </a:t>
            </a:r>
            <a:r>
              <a:rPr lang="sr-Cyrl-BA" baseline="0" dirty="0" smtClean="0"/>
              <a:t>милијарде 477 </a:t>
            </a:r>
            <a:r>
              <a:rPr lang="sr-Cyrl-CS" dirty="0" smtClean="0"/>
              <a:t>милион</a:t>
            </a:r>
            <a:r>
              <a:rPr lang="sr-Latn-BA" dirty="0" smtClean="0"/>
              <a:t>a</a:t>
            </a:r>
            <a:r>
              <a:rPr lang="sr-Cyrl-CS" dirty="0" smtClean="0"/>
              <a:t> </a:t>
            </a:r>
            <a:r>
              <a:rPr lang="ru-RU" dirty="0" smtClean="0"/>
              <a:t>КМ.</a:t>
            </a:r>
            <a:r>
              <a:rPr lang="en-US" dirty="0" smtClean="0"/>
              <a:t> </a:t>
            </a:r>
            <a:endParaRPr lang="sr-Latn-BA" dirty="0" smtClean="0"/>
          </a:p>
          <a:p>
            <a:pPr algn="just" eaLnBrk="1" hangingPunct="1">
              <a:spcBef>
                <a:spcPct val="0"/>
              </a:spcBef>
            </a:pPr>
            <a:r>
              <a:rPr lang="ru-RU" dirty="0" smtClean="0"/>
              <a:t>У оквиру укупно остварене робне размјене Републике Српске са иностранством </a:t>
            </a:r>
            <a:r>
              <a:rPr lang="sr-Cyrl-CS" dirty="0" smtClean="0"/>
              <a:t>у</a:t>
            </a:r>
            <a:r>
              <a:rPr lang="sr-Cyrl-CS" baseline="0" dirty="0" smtClean="0"/>
              <a:t> периоду </a:t>
            </a:r>
            <a:r>
              <a:rPr lang="sr-Cyrl-BA" dirty="0" smtClean="0"/>
              <a:t>јануар</a:t>
            </a:r>
            <a:r>
              <a:rPr lang="sr-Cyrl-BA" baseline="0" dirty="0" smtClean="0"/>
              <a:t> - новембар </a:t>
            </a:r>
            <a:r>
              <a:rPr lang="ru-RU" dirty="0" smtClean="0"/>
              <a:t>2017</a:t>
            </a:r>
            <a:r>
              <a:rPr lang="sr-Cyrl-CS" dirty="0" smtClean="0"/>
              <a:t>. </a:t>
            </a:r>
            <a:r>
              <a:rPr lang="ru-RU" dirty="0" smtClean="0"/>
              <a:t>године, проценат покривеност увоза извозом била је </a:t>
            </a:r>
            <a:r>
              <a:rPr lang="sr-Cyrl-BA" dirty="0" smtClean="0"/>
              <a:t>71</a:t>
            </a:r>
            <a:r>
              <a:rPr lang="ru-RU" dirty="0" smtClean="0"/>
              <a:t>,1%, што представља највећу покривеност</a:t>
            </a:r>
            <a:r>
              <a:rPr lang="ru-RU" baseline="0" dirty="0" smtClean="0"/>
              <a:t> у историји Републике Српске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sr-Latn-BA" dirty="0" smtClean="0">
              <a:solidFill>
                <a:schemeClr val="tx1"/>
              </a:solidFill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E5FE853-CF14-46C9-AEB5-AD5291B5865F}" type="slidenum">
              <a:rPr lang="en-US" smtClean="0"/>
              <a:pPr/>
              <a:t>10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661026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spcBef>
                <a:spcPct val="0"/>
              </a:spcBef>
            </a:pPr>
            <a:r>
              <a:rPr lang="ru-RU" dirty="0" smtClean="0"/>
              <a:t>Посматрајући по мјесецима, извоз у </a:t>
            </a:r>
            <a:r>
              <a:rPr lang="sr-Cyrl-BA" baseline="0" dirty="0" smtClean="0"/>
              <a:t>новембру </a:t>
            </a:r>
            <a:r>
              <a:rPr lang="ru-RU" dirty="0" smtClean="0"/>
              <a:t>2017. године у односу на </a:t>
            </a:r>
            <a:r>
              <a:rPr lang="sr-Cyrl-BA" dirty="0" smtClean="0"/>
              <a:t>октобар </a:t>
            </a:r>
            <a:r>
              <a:rPr lang="ru-RU" dirty="0" smtClean="0"/>
              <a:t>2017. године повећан је за</a:t>
            </a:r>
            <a:r>
              <a:rPr lang="ru-RU" baseline="0" dirty="0" smtClean="0"/>
              <a:t> 4</a:t>
            </a:r>
            <a:r>
              <a:rPr lang="ru-RU" dirty="0" smtClean="0"/>
              <a:t>,8%, док је у односу на </a:t>
            </a:r>
            <a:r>
              <a:rPr lang="sr-Cyrl-BA" baseline="0" dirty="0" smtClean="0"/>
              <a:t>новембар </a:t>
            </a:r>
            <a:r>
              <a:rPr lang="ru-RU" dirty="0" smtClean="0"/>
              <a:t>2016. године повећан за </a:t>
            </a:r>
            <a:r>
              <a:rPr lang="sr-Cyrl-BA" dirty="0" smtClean="0"/>
              <a:t>23</a:t>
            </a:r>
            <a:r>
              <a:rPr lang="ru-RU" dirty="0" smtClean="0"/>
              <a:t>,3%. Увоз је у </a:t>
            </a:r>
            <a:r>
              <a:rPr lang="sr-Cyrl-BA" baseline="0" dirty="0" smtClean="0"/>
              <a:t>новембру </a:t>
            </a:r>
            <a:r>
              <a:rPr lang="ru-RU" dirty="0" smtClean="0"/>
              <a:t>2017. године у односу на </a:t>
            </a:r>
            <a:r>
              <a:rPr lang="sr-Cyrl-BA" dirty="0" smtClean="0"/>
              <a:t>октобар </a:t>
            </a:r>
            <a:r>
              <a:rPr lang="ru-RU" dirty="0" smtClean="0"/>
              <a:t>2017. године повећан за 7</a:t>
            </a:r>
            <a:r>
              <a:rPr lang="sr-Cyrl-BA" dirty="0" smtClean="0"/>
              <a:t>,1</a:t>
            </a:r>
            <a:r>
              <a:rPr lang="ru-RU" dirty="0" smtClean="0"/>
              <a:t>%, док је у односу на </a:t>
            </a:r>
            <a:r>
              <a:rPr lang="sr-Cyrl-BA" baseline="0" dirty="0" smtClean="0"/>
              <a:t>новембар </a:t>
            </a:r>
            <a:r>
              <a:rPr lang="ru-RU" dirty="0" smtClean="0"/>
              <a:t>2016. године повећан за 12,8%.</a:t>
            </a:r>
            <a:endParaRPr lang="en-US" dirty="0" smtClean="0"/>
          </a:p>
          <a:p>
            <a:pPr algn="just" eaLnBrk="1" hangingPunct="1">
              <a:spcBef>
                <a:spcPct val="0"/>
              </a:spcBef>
            </a:pPr>
            <a:endParaRPr lang="en-US" dirty="0" smtClean="0"/>
          </a:p>
          <a:p>
            <a:pPr algn="just" eaLnBrk="1" hangingPunct="1">
              <a:spcBef>
                <a:spcPct val="0"/>
              </a:spcBef>
            </a:pPr>
            <a:r>
              <a:rPr lang="ru-RU" dirty="0" smtClean="0">
                <a:solidFill>
                  <a:srgbClr val="FF0000"/>
                </a:solidFill>
              </a:rPr>
              <a:t>Посматрано </a:t>
            </a:r>
            <a:r>
              <a:rPr lang="ru-RU" dirty="0" smtClean="0"/>
              <a:t>по групама производа, </a:t>
            </a:r>
            <a:r>
              <a:rPr lang="sr-Cyrl-CS" dirty="0" smtClean="0"/>
              <a:t>у</a:t>
            </a:r>
            <a:r>
              <a:rPr lang="sr-Cyrl-CS" baseline="0" dirty="0" smtClean="0"/>
              <a:t> периоду </a:t>
            </a:r>
            <a:r>
              <a:rPr lang="sr-Cyrl-BA" dirty="0" smtClean="0"/>
              <a:t>јануар</a:t>
            </a:r>
            <a:r>
              <a:rPr lang="sr-Cyrl-BA" baseline="0" dirty="0" smtClean="0"/>
              <a:t> - новембар </a:t>
            </a:r>
            <a:r>
              <a:rPr lang="ru-RU" dirty="0" smtClean="0"/>
              <a:t>2017. године </a:t>
            </a:r>
            <a:r>
              <a:rPr lang="sr-Cyrl-BA" dirty="0" smtClean="0"/>
              <a:t>у структури извоза </a:t>
            </a:r>
            <a:r>
              <a:rPr lang="ru-RU" dirty="0" smtClean="0"/>
              <a:t>највише учествују </a:t>
            </a:r>
            <a:r>
              <a:rPr lang="sr-Latn-BA" dirty="0" smtClean="0"/>
              <a:t>e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лектрична енергија</a:t>
            </a:r>
            <a:r>
              <a:rPr lang="sr-Latn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</a:t>
            </a:r>
            <a:r>
              <a:rPr lang="sr-Cyrl-BA" dirty="0" smtClean="0"/>
              <a:t>,0%</a:t>
            </a:r>
            <a:r>
              <a:rPr lang="ru-RU" dirty="0" smtClean="0"/>
              <a:t>, </a:t>
            </a:r>
            <a:r>
              <a:rPr lang="sr-Cyrl-BA" dirty="0" smtClean="0"/>
              <a:t>затим обрађено дрво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</a:t>
            </a:r>
            <a:r>
              <a:rPr lang="sr-Cyrl-BA" dirty="0" smtClean="0"/>
              <a:t>,5%</a:t>
            </a:r>
            <a:r>
              <a:rPr lang="en-US" dirty="0" smtClean="0"/>
              <a:t> </a:t>
            </a:r>
            <a:r>
              <a:rPr lang="sr-Cyrl-BA" dirty="0" smtClean="0"/>
              <a:t>и</a:t>
            </a:r>
            <a:r>
              <a:rPr lang="sr-Latn-BA" dirty="0" smtClean="0"/>
              <a:t>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вјештачки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корунд, алуминијум оксид и алуминијум хидроксид </a:t>
            </a:r>
            <a:r>
              <a:rPr lang="sr-Cyrl-BA" baseline="0" dirty="0" smtClean="0"/>
              <a:t>5</a:t>
            </a:r>
            <a:r>
              <a:rPr lang="sr-Cyrl-BA" dirty="0" smtClean="0"/>
              <a:t>,2%.</a:t>
            </a:r>
            <a:r>
              <a:rPr lang="sr-Cyrl-BA" baseline="0" dirty="0" smtClean="0"/>
              <a:t> </a:t>
            </a:r>
            <a:r>
              <a:rPr lang="ru-RU" dirty="0" smtClean="0"/>
              <a:t>У структури увоза, највише учествује </a:t>
            </a:r>
            <a:r>
              <a:rPr lang="sr-Cyrl-BA" dirty="0" smtClean="0"/>
              <a:t>н</a:t>
            </a:r>
            <a:r>
              <a:rPr lang="ru-RU" dirty="0" smtClean="0"/>
              <a:t>афт</a:t>
            </a:r>
            <a:r>
              <a:rPr lang="sr-Cyrl-BA" dirty="0" smtClean="0"/>
              <a:t>а и </a:t>
            </a:r>
            <a:r>
              <a:rPr lang="ru-RU" dirty="0" smtClean="0"/>
              <a:t>уља добијена од битуменозних минерала</a:t>
            </a:r>
            <a:r>
              <a:rPr lang="sr-Cyrl-BA" dirty="0" smtClean="0"/>
              <a:t> (</a:t>
            </a:r>
            <a:r>
              <a:rPr lang="ru-RU" dirty="0" smtClean="0"/>
              <a:t>сиров</a:t>
            </a:r>
            <a:r>
              <a:rPr lang="sr-Cyrl-BA" dirty="0" smtClean="0"/>
              <a:t>а)</a:t>
            </a:r>
            <a:r>
              <a:rPr lang="sr-Cyrl-BA" baseline="0" dirty="0" smtClean="0"/>
              <a:t> 12</a:t>
            </a:r>
            <a:r>
              <a:rPr lang="sr-Cyrl-BA" dirty="0" smtClean="0"/>
              <a:t>,7%, потом слиједе лијекови 3,6</a:t>
            </a:r>
            <a:r>
              <a:rPr lang="ru-RU" dirty="0" smtClean="0"/>
              <a:t>%</a:t>
            </a:r>
            <a:r>
              <a:rPr lang="en-US" dirty="0" smtClean="0"/>
              <a:t> </a:t>
            </a:r>
            <a:r>
              <a:rPr lang="sr-Cyrl-BA" dirty="0" smtClean="0"/>
              <a:t>и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ични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аутомобили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друга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моторна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возила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намењена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превозу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десет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особа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Latn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ru-RU" dirty="0" smtClean="0"/>
              <a:t>,</a:t>
            </a:r>
            <a:r>
              <a:rPr lang="sr-Latn-BA" dirty="0" smtClean="0"/>
              <a:t>9</a:t>
            </a:r>
            <a:r>
              <a:rPr lang="sr-Cyrl-BA" dirty="0" smtClean="0"/>
              <a:t>%</a:t>
            </a:r>
            <a:r>
              <a:rPr lang="en-US" dirty="0" smtClean="0"/>
              <a:t>.</a:t>
            </a:r>
            <a:endParaRPr lang="sr-Cyrl-BA" dirty="0" smtClean="0"/>
          </a:p>
          <a:p>
            <a:pPr algn="just" eaLnBrk="1" hangingPunct="1">
              <a:spcBef>
                <a:spcPct val="0"/>
              </a:spcBef>
            </a:pPr>
            <a:endParaRPr lang="sr-Cyrl-BA" dirty="0" smtClean="0"/>
          </a:p>
          <a:p>
            <a:pPr algn="just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Посматрајући подручја Класификације дјелатности, у периоду јануар-новембар 2017. највеће учешће у извозу РС има подручје Прерађивачка индустрија 84,2% и повећано је за 16,9% у односу на исти период 2016; затим слиједи Производња и снабдијевање електричном енергијом, гасом, паром и климатизација 7,0% и повећано је за 257,4% и Пољопривреда, шумарство и риболов 4,7% и повећано је за 5,4%.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 наведеном периоду 2017, у увозу РС највеће учешће има Прерађивачка индустрија 79,6% и повећано је за 10,9% у односу на исти период 2016; затим слиједи Вађење руда и камена 13,8% и повећано је 26,9% и Пољопривреда, шумарство и риболов 5,0% и повећано је за 0,2%.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 eaLnBrk="1" hangingPunct="1">
              <a:spcBef>
                <a:spcPct val="0"/>
              </a:spcBef>
            </a:pPr>
            <a:endParaRPr lang="bs-Latn-BA" dirty="0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5F85985-CA68-4D1E-831B-1ED84413927D}" type="slidenum">
              <a:rPr lang="en-US" smtClean="0"/>
              <a:pPr/>
              <a:t>11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195513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ru-RU" dirty="0" smtClean="0"/>
              <a:t>У погледу географске дистрибуције робне размјене Републике Српске </a:t>
            </a:r>
            <a:r>
              <a:rPr lang="sr-Cyrl-CS" dirty="0" smtClean="0"/>
              <a:t>у</a:t>
            </a:r>
            <a:r>
              <a:rPr lang="sr-Cyrl-CS" baseline="0" dirty="0" smtClean="0"/>
              <a:t> периоду </a:t>
            </a:r>
            <a:r>
              <a:rPr lang="sr-Cyrl-BA" dirty="0" smtClean="0"/>
              <a:t>јануар</a:t>
            </a:r>
            <a:r>
              <a:rPr lang="sr-Cyrl-BA" baseline="0" dirty="0" smtClean="0"/>
              <a:t> - новембар </a:t>
            </a:r>
            <a:r>
              <a:rPr lang="ru-RU" dirty="0" smtClean="0"/>
              <a:t>2017</a:t>
            </a:r>
            <a:r>
              <a:rPr lang="sr-Cyrl-CS" dirty="0" smtClean="0"/>
              <a:t>. </a:t>
            </a:r>
            <a:r>
              <a:rPr lang="ru-RU" dirty="0" smtClean="0"/>
              <a:t>године у извозу највише учествује Италија са 15,</a:t>
            </a:r>
            <a:r>
              <a:rPr lang="sr-Cyrl-BA" dirty="0" smtClean="0"/>
              <a:t>4</a:t>
            </a:r>
            <a:r>
              <a:rPr lang="ru-RU" dirty="0" smtClean="0"/>
              <a:t>%, затим Хрватска са </a:t>
            </a:r>
            <a:r>
              <a:rPr lang="sr-Cyrl-BA" dirty="0" smtClean="0"/>
              <a:t>1</a:t>
            </a:r>
            <a:r>
              <a:rPr lang="sr-Latn-BA" dirty="0" smtClean="0"/>
              <a:t>3</a:t>
            </a:r>
            <a:r>
              <a:rPr lang="ru-RU" dirty="0" smtClean="0"/>
              <a:t>,</a:t>
            </a:r>
            <a:r>
              <a:rPr lang="sr-Cyrl-BA" dirty="0" smtClean="0"/>
              <a:t>2</a:t>
            </a:r>
            <a:r>
              <a:rPr lang="ru-RU" dirty="0" smtClean="0"/>
              <a:t>% и Србија са 12,</a:t>
            </a:r>
            <a:r>
              <a:rPr lang="en-US" dirty="0" smtClean="0"/>
              <a:t>3</a:t>
            </a:r>
            <a:r>
              <a:rPr lang="ru-RU" dirty="0" smtClean="0"/>
              <a:t>%. </a:t>
            </a:r>
            <a:r>
              <a:rPr lang="sr-Cyrl-CS" dirty="0" smtClean="0"/>
              <a:t>У</a:t>
            </a:r>
            <a:r>
              <a:rPr lang="ru-RU" dirty="0" smtClean="0"/>
              <a:t> истом периоду у структури увоза највише учествује Србија са 1</a:t>
            </a:r>
            <a:r>
              <a:rPr lang="sr-Latn-BA" dirty="0" smtClean="0"/>
              <a:t>7</a:t>
            </a:r>
            <a:r>
              <a:rPr lang="ru-RU" dirty="0" smtClean="0"/>
              <a:t>,</a:t>
            </a:r>
            <a:r>
              <a:rPr lang="sr-Cyrl-BA" dirty="0" smtClean="0"/>
              <a:t>3</a:t>
            </a:r>
            <a:r>
              <a:rPr lang="ru-RU" dirty="0" smtClean="0"/>
              <a:t>%, Русија са 13,8% и Италија са 1</a:t>
            </a:r>
            <a:r>
              <a:rPr lang="sr-Latn-BA" dirty="0" smtClean="0"/>
              <a:t>1</a:t>
            </a:r>
            <a:r>
              <a:rPr lang="ru-RU" dirty="0" smtClean="0"/>
              <a:t>,</a:t>
            </a:r>
            <a:r>
              <a:rPr lang="en-US" dirty="0" smtClean="0"/>
              <a:t>4</a:t>
            </a:r>
            <a:r>
              <a:rPr lang="ru-RU" dirty="0" smtClean="0"/>
              <a:t>%.</a:t>
            </a:r>
            <a:endParaRPr lang="en-US" dirty="0" smtClean="0"/>
          </a:p>
          <a:p>
            <a:endParaRPr lang="en-US" dirty="0" smtClean="0"/>
          </a:p>
          <a:p>
            <a:pPr algn="just"/>
            <a:r>
              <a:rPr lang="ru-RU" dirty="0" smtClean="0"/>
              <a:t>Посматрајући земље са највећим учешћем у обиму робне размјене са Републиком Српском,</a:t>
            </a:r>
            <a:r>
              <a:rPr lang="ru-RU" baseline="0" dirty="0" smtClean="0"/>
              <a:t> </a:t>
            </a:r>
            <a:r>
              <a:rPr lang="ru-RU" dirty="0" smtClean="0"/>
              <a:t>највећа покривеност увоза извозом </a:t>
            </a:r>
            <a:r>
              <a:rPr lang="sr-Cyrl-CS" dirty="0" smtClean="0"/>
              <a:t>у</a:t>
            </a:r>
            <a:r>
              <a:rPr lang="sr-Cyrl-CS" baseline="0" dirty="0" smtClean="0"/>
              <a:t> периоду </a:t>
            </a:r>
            <a:r>
              <a:rPr lang="sr-Cyrl-BA" dirty="0" smtClean="0"/>
              <a:t>јануар</a:t>
            </a:r>
            <a:r>
              <a:rPr lang="sr-Cyrl-BA" baseline="0" dirty="0" smtClean="0"/>
              <a:t> - новембар </a:t>
            </a:r>
            <a:r>
              <a:rPr lang="ru-RU" dirty="0" smtClean="0"/>
              <a:t>2017</a:t>
            </a:r>
            <a:r>
              <a:rPr lang="sr-Cyrl-CS" dirty="0" smtClean="0"/>
              <a:t>. </a:t>
            </a:r>
            <a:r>
              <a:rPr lang="ru-RU" dirty="0" smtClean="0"/>
              <a:t>године остварена је са Швајцарском</a:t>
            </a:r>
            <a:r>
              <a:rPr lang="ru-RU" baseline="0" dirty="0" smtClean="0"/>
              <a:t> </a:t>
            </a:r>
            <a:r>
              <a:rPr lang="ru-RU" dirty="0" smtClean="0"/>
              <a:t>и износи 486</a:t>
            </a:r>
            <a:r>
              <a:rPr lang="en-US" dirty="0" smtClean="0"/>
              <a:t>,</a:t>
            </a:r>
            <a:r>
              <a:rPr lang="sr-Cyrl-BA" dirty="0" smtClean="0"/>
              <a:t>2</a:t>
            </a:r>
            <a:r>
              <a:rPr lang="ru-RU" dirty="0" smtClean="0"/>
              <a:t>%, док је најмања покривеност остварена са </a:t>
            </a:r>
            <a:r>
              <a:rPr lang="sr-Cyrl-BA" dirty="0" smtClean="0"/>
              <a:t>Кином 5</a:t>
            </a:r>
            <a:r>
              <a:rPr lang="ru-RU" dirty="0" smtClean="0"/>
              <a:t>,</a:t>
            </a:r>
            <a:r>
              <a:rPr lang="sr-Cyrl-BA" dirty="0" smtClean="0"/>
              <a:t>2</a:t>
            </a:r>
            <a:r>
              <a:rPr lang="ru-RU" dirty="0" smtClean="0"/>
              <a:t>%.</a:t>
            </a:r>
            <a:endParaRPr lang="sr-Cyrl-BA" dirty="0" smtClean="0"/>
          </a:p>
          <a:p>
            <a:pPr algn="just"/>
            <a:endParaRPr lang="sr-Cyrl-BA" dirty="0" smtClean="0"/>
          </a:p>
          <a:p>
            <a:pPr algn="just"/>
            <a:r>
              <a:rPr lang="ru-RU" dirty="0" smtClean="0"/>
              <a:t>У</a:t>
            </a:r>
            <a:r>
              <a:rPr lang="sr-Cyrl-CS" baseline="0" dirty="0" smtClean="0"/>
              <a:t> периоду </a:t>
            </a:r>
            <a:r>
              <a:rPr lang="sr-Cyrl-BA" dirty="0" smtClean="0"/>
              <a:t>јануар</a:t>
            </a:r>
            <a:r>
              <a:rPr lang="sr-Cyrl-BA" baseline="0" dirty="0" smtClean="0"/>
              <a:t> - новембар </a:t>
            </a:r>
            <a:r>
              <a:rPr lang="ru-RU" dirty="0" smtClean="0"/>
              <a:t>2017</a:t>
            </a:r>
            <a:r>
              <a:rPr lang="sr-Cyrl-CS" dirty="0" smtClean="0"/>
              <a:t>. </a:t>
            </a:r>
            <a:r>
              <a:rPr lang="ru-RU" dirty="0" smtClean="0"/>
              <a:t>године, према економским групацијама земаља, највише се извозило у земље Европске уније (28</a:t>
            </a:r>
            <a:r>
              <a:rPr lang="ru-RU" baseline="0" dirty="0" smtClean="0"/>
              <a:t> чланица) 2 милијарде 318 </a:t>
            </a:r>
            <a:r>
              <a:rPr lang="sr-Cyrl-CS" dirty="0" smtClean="0"/>
              <a:t>милиона</a:t>
            </a:r>
            <a:r>
              <a:rPr lang="ru-RU" dirty="0" smtClean="0"/>
              <a:t> КМ, док се највише увозило такође из земаља Европске уније (28</a:t>
            </a:r>
            <a:r>
              <a:rPr lang="ru-RU" baseline="0" dirty="0" smtClean="0"/>
              <a:t> чланица) </a:t>
            </a:r>
            <a:r>
              <a:rPr lang="ru-RU" dirty="0" smtClean="0"/>
              <a:t>2 милијарде 227</a:t>
            </a:r>
            <a:r>
              <a:rPr lang="sr-Cyrl-BA" dirty="0" smtClean="0"/>
              <a:t> </a:t>
            </a:r>
            <a:r>
              <a:rPr lang="sr-Cyrl-CS" dirty="0" smtClean="0"/>
              <a:t>милиона</a:t>
            </a:r>
            <a:r>
              <a:rPr lang="ru-RU" dirty="0" smtClean="0"/>
              <a:t> КМ. Дакле,</a:t>
            </a:r>
            <a:r>
              <a:rPr lang="ru-RU" baseline="0" dirty="0" smtClean="0"/>
              <a:t> Републике Српска са ЕУ у првих 11 мјесеци ове године има суфицит од 91 милиона КМ.</a:t>
            </a:r>
            <a:endParaRPr lang="en-US" dirty="0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B5C0FB3-89A4-44A6-AD8F-869DEF52ABCA}" type="slidenum">
              <a:rPr lang="en-US" smtClean="0"/>
              <a:pPr/>
              <a:t>12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066754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sr-Cyrl-BA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 обзиром на то да је</a:t>
            </a:r>
            <a:r>
              <a:rPr lang="sr-Cyrl-BA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година на измаку, вијеме је да полако и подвучемо линију, и видимо који су то резултати нашег рада. </a:t>
            </a:r>
            <a:r>
              <a:rPr lang="sr-Cyrl-BA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 2017. години Завод је обиљжио 25 година постојања и рада. Ових </a:t>
            </a:r>
            <a:r>
              <a:rPr lang="sr-Cyrl-BA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четврт вијека симболизује раст и развој једне битне институције Рерпублике Српске, симболизује жељу ка напредовању и усавршавању, тежњу да сваког дана будемо бољи у односу на дан раније, да будемо ближи нашим корисницима, као и да понудимо што више података и истраживања. То су вриједности које су уткане у нашу институцију. </a:t>
            </a:r>
            <a:endParaRPr lang="sr-Latn-BA" sz="1200" b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endParaRPr lang="sr-Latn-BA" sz="1200" b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Cyrl-BA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Закључно са данашњим даном, Завод је објавио 410 различитих саопштења, билтена, посебних публикација, а до краја године објавићемо још њих 12. Поређења ради, током 2016. године, Завод је објавио 391 публикацију. </a:t>
            </a:r>
            <a:endParaRPr lang="sr-Cyrl-BA" sz="1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endParaRPr lang="sr-Cyrl-BA" sz="1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D1531F1-78AB-4797-841C-4D846279D360}" type="slidenum">
              <a:rPr lang="en-US" smtClean="0"/>
              <a:pPr/>
              <a:t>13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221464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sr-Cyrl-BA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Посебно бих нагласила једну</a:t>
            </a:r>
            <a:r>
              <a:rPr lang="sr-Latn-BA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BA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нову публикацију</a:t>
            </a:r>
            <a:r>
              <a:rPr lang="sr-Cyrl-BA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„Градови и општине Републике Српске“. Ради се о издању, које је објављено прије два дана и које нуди све битне податке из друштвеног и економског живота градова и општина Републике Српске. Сматрамо да смо на тај начин нашим корисницима понудили вриједну публикацију путем које на једном мјесту могу да виде које су то сличности и разлике градова и општина од Новог Града до Требиња. Ту ћете пронаћи податке о платама, броју становника, буџетима локалних самоуправа, животној средини, култури, туризму, социјалној заштити и још много тога. Свакако, публикација која ће привући пажњу наших корисника. </a:t>
            </a:r>
          </a:p>
          <a:p>
            <a:pPr algn="just"/>
            <a:endParaRPr lang="sr-Cyrl-BA" sz="1200" b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Cyrl-BA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Ту су и наше већ традиционалне публикације, „Статистички Годишњак“, „Ово је Република Српска“, који су такође недавно објављени, а за седам дана ћемо обајвити, такође, једну специфичну публикацију „Жене и мушкарци у Републици  Српској“.</a:t>
            </a:r>
          </a:p>
          <a:p>
            <a:pPr algn="just"/>
            <a:endParaRPr lang="sr-Cyrl-BA" sz="1200" b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Cyrl-BA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Позивамо кориснике, али и вас медије, да користите још више огроман број статистичких податке које имамо, јер се ту налазе основе за још много неиспричаних прича.</a:t>
            </a:r>
          </a:p>
          <a:p>
            <a:pPr algn="just"/>
            <a:endParaRPr lang="sr-Cyrl-BA" sz="1200" b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endParaRPr lang="sr-Cyrl-BA" sz="1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D1531F1-78AB-4797-841C-4D846279D360}" type="slidenum">
              <a:rPr lang="en-US" smtClean="0"/>
              <a:pPr/>
              <a:t>14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349030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r-Latn-CS" dirty="0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91D39E6-68D7-47DB-A353-AEFD6BF01170}" type="slidenum">
              <a:rPr lang="en-US" smtClean="0"/>
              <a:pPr/>
              <a:t>15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50448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Републици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Српској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септембру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2017.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године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пословним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субјектима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у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предузетничкој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дјелатности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евидентирано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је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263 476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запослених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што је највише у историји Републике Српске. У поређењу са истим мјесецом претходне године</a:t>
            </a:r>
            <a:r>
              <a:rPr lang="sr-Latn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број запослених повећан је за 6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475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лица</a:t>
            </a:r>
            <a:r>
              <a:rPr lang="sr-Latn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што представља раст од 2,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%, док је у односу на март  2017.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године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број запослених повећан за 5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73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 лица</a:t>
            </a:r>
            <a:r>
              <a:rPr lang="sr-Latn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или 2,2%.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F4F3C36-7EB8-4F0F-AAA7-50A07D0DC948}" type="slidenum">
              <a:rPr lang="en-US" smtClean="0"/>
              <a:pPr/>
              <a:t>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23884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укупног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броја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запослених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221 685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лица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је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запослено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пословним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субјектима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док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41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791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запослених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односи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предузетнике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лица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запослена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њих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Када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говоримо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годишњим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просјецима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у 2017.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години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односу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2016.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годину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број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запослених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порастао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је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2,9%, у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односу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2012.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годину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9,4%, а у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односу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2007.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годину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0,9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одсто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септембру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2017.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године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односу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септембар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2016.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забиљежен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је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раст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броја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запослених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 18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19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подручја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док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је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односу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март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2017.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године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забиљежен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раст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броја запослених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 17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19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подручја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algn="just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F4F3C36-7EB8-4F0F-AAA7-50A07D0DC948}" type="slidenum">
              <a:rPr lang="en-US" smtClean="0"/>
              <a:pPr/>
              <a:t>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405050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росјечна мјесечна нето плата</a:t>
            </a:r>
            <a:r>
              <a:rPr lang="sr-Cyrl-C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запослених у Републици Српској,</a:t>
            </a:r>
            <a:r>
              <a:rPr lang="sr-Cyrl-C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исплаћена у новембру 2017. године износи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ла је</a:t>
            </a:r>
            <a:r>
              <a:rPr lang="sr-Cyrl-BA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832 КМ</a:t>
            </a: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а п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росјечна мјесечна бруто плата 1 334 КМ.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росјечна нето плата исплаћена у новембру 2017. у</a:t>
            </a:r>
            <a:r>
              <a:rPr lang="sr-Latn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односу на октобар 2017</a:t>
            </a:r>
            <a:r>
              <a:rPr lang="sr-Latn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реално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је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већа за 0,2%.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F4F3C36-7EB8-4F0F-AAA7-50A07D0DC948}" type="slidenum">
              <a:rPr lang="en-US" smtClean="0"/>
              <a:pPr/>
              <a:t>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821681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Посматрано по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подручјима, у новембру 2017. године, највиша просјечна нето плата исплаћена је у подручју 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Финансијске дјелатности и дјелатности осигурања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износила је 1 316 КМ</a:t>
            </a:r>
            <a:r>
              <a:rPr lang="sr-Latn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Са друге стране,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најнижа просјечна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нето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плата у новембру 2017. исплаћена је у подручју</a:t>
            </a:r>
            <a:r>
              <a:rPr lang="sr-Cyrl-C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Дјелатности пружања смјештаја, припреме и послуживања хране, хотелијерство и угоститељство,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544 КМ.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sr-Latn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 новембру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2017. године, у односу на октобар 2017, номинални </a:t>
            </a:r>
            <a:r>
              <a:rPr lang="sr-Latn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аст нето плате забиљежен је у подручјима 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Пословање некретнинама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2,9%, 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Грађевинарство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1,3% и 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Прерађивачка индустрија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1,2%.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Смањење плате, у н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оминалном износу, забиљежено је у подручјима 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Дјелатности пружања смјештаја, припреме и послуживања хране, хотелијерство и угоститељство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3,0%, </a:t>
            </a:r>
            <a:r>
              <a:rPr lang="sr-Cyrl-C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Дјелатности здравствене заштите и социјалног рада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1,5% и </a:t>
            </a:r>
            <a:r>
              <a:rPr lang="sr-Cyrl-C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Вађење руда и камена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1,3%.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A42AF50-1051-4240-8140-56599BFBC63E}" type="slidenum">
              <a:rPr lang="en-US" smtClean="0"/>
              <a:pPr/>
              <a:t>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807535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sr-Cyrl-BA" sz="1200" b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Цијене производа и услуга које се користе за личну потрошњу у Републици Српској, мјерене индексом потрошачких цијена, у новембру 2017. године у односу на претходни  мјесец, у просјеку су ниже за 0,1%</a:t>
            </a:r>
            <a:r>
              <a:rPr lang="sr-Latn-BA" sz="1200" b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sr-Cyrl-BA" sz="1200" b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док су на годишњем нивоу, у просјеку више за 0,3%.</a:t>
            </a:r>
            <a:endParaRPr lang="en-US" sz="1200" b="0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5DFFE43-E8A3-4D69-853A-9FC219EC3023}" type="slidenum">
              <a:rPr lang="en-US" smtClean="0"/>
              <a:pPr/>
              <a:t>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885253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 12 главних одјељака производа и услуга, више цијене забиљежене су у седам, ниже цијене у једном, док су цијене у четири одјељка, у просјеку остале непромијењене.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Највећи раст цијена у новембру забиљежен је у одјељцима 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Намјештај и покућство, Здравство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Превоз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(по 0,4%). У одјељку 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Намјештај и покућство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више цијене забиљежене су у групи производи за чишћење и одржавање куће од 1,2%, у одјељку 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Здравство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више цијене од 0,5% забиљежене су у групи медицински производи, док је повећање од 1,3% у одјељку 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Превоз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забиљежено у групи горива и мазива. У одјељку 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Остала добра и услуге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више цијене забиљежене су у групи производи за одржавање личне хигијене од 0,6%, а у одјељку 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Рекреација и култура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више цијене забиљежене су у групи опрема за обраду података од 2,0%. Више цијене у новембру забиљежене су још и у одјељцима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Алкохолна пића и дуван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(0,1%) и 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Ресторани и хотели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(0,1%).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 одјељцима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Одјећа и обућа,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Становање, Комуникације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Образовање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цијене су, у просјеку остале непромијењене.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Ниже цијене у новембру забиљежене су одјељку 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Храна и безалкохолна пића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(0,7%) усљед нижих (сезонских) цијена у групи воће од 3,8% и поврће од 2,5%, затим усљед нижих набавних и акцијских цијена артикала у групама шећер, џем, мед и слични производи од 1,7%, и уља и масноће од 1,2%.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0A83F56-B6D4-4514-9CB2-46B1127FCB69}" type="slidenum">
              <a:rPr lang="en-US" smtClean="0"/>
              <a:pPr/>
              <a:t>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770206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sr-Cyrl-C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Календарски прилагођена</a:t>
            </a:r>
            <a:r>
              <a:rPr lang="sr-Cyrl-BA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индустријска производња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новембру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2017. године у поређењу са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новембр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ом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2016.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године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већа је за 4,3%. У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подручју 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Прерађивачка индустрија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остварен је раст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од 7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,2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% и у подручју 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Вађењ</a:t>
            </a:r>
            <a:r>
              <a:rPr lang="sr-Cyrl-C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руда и камена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раст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 4,0%, док је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 подручју 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Производња и снабдијевање електричном енергијом, гасом, паром и климатизацији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забиљежен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пад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 2,0%. </a:t>
            </a:r>
            <a:r>
              <a:rPr lang="sr-Cyrl-C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Десезонирана</a:t>
            </a:r>
            <a:r>
              <a:rPr lang="sr-Cyrl-BA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индустријска производња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новембру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2017. године у поређењу са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октобром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2017.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већа је за 3,2%. У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подручју 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Производња и снабдијевање електричном енергијом, гасом, паром и климатизацији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остварен је раст од 22,5%,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 подручју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Вађење руда и камена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раст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од 19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,2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%, док је у подручју 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Прерађивачка индустрија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забиљежен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пад од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4,6%.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algn="just"/>
            <a:endParaRPr lang="sr-Cyrl-BA" sz="1200" i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 Републици Српској у првих једанаест мјесеци 2017. године остварен је раст индустријске производње од 1,7%, у односу на исти период прошле године. Од 28 области које доприносе кретању индекса индустријске производње, осам области чини 73,42% удјела у структури бруто додате вриједности укупне индустрије.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Раст је остварен у области производње производа од коже, прије свега обуће, од 9,2%, која има учешће у бруто додатој вриједности (БДВ) укупне индутрије од 4,69%. Један од значајних енергената у Републици Српској су рафинисани нафтни производи са учешћем у БДВ од 5,56%. Производња ових производа у првих једанаест мјесеци 2017. године у односу на исти период у 2016. године већа је за 10,2%. Област производње готових металних производа, осим машина и опреме, са учешћем у БДВ од 5,83%, у периоду за првих једанаест мјесеци 2017. године у односу на исти период 2016. године остварила је већу производњу за 17,5%.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Област производње електричне енергије има највећи утицај на кретање укупне индустријске производње у РС са учешћем у БДВ од 27,37%. Производња електричне енергије у првих једанаест мјесеци 2017. у односу на исти период 2016. године мања је за 8,3%. На смањење је утицао ремонт термоелектране, који је био у априлу и мају.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sr-Cyrl-C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9870D9A-6979-453F-A562-15938E283DBE}" type="slidenum">
              <a:rPr lang="en-US" smtClean="0"/>
              <a:pPr/>
              <a:t>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015024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Број запослених у индустрији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новембру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2017. године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односу на </a:t>
            </a:r>
            <a:r>
              <a:rPr lang="sr-Latn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просјечан мјесечни број запослених у 201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</a:t>
            </a:r>
            <a:r>
              <a:rPr lang="sr-Latn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</a:t>
            </a:r>
            <a:r>
              <a:rPr lang="sr-Latn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одини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већи</a:t>
            </a:r>
            <a:r>
              <a:rPr lang="sr-Latn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је за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5,3</a:t>
            </a:r>
            <a:r>
              <a:rPr lang="sr-Latn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%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sr-Latn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 односу на исти мјесец прошле године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за 3,4%, док је у </a:t>
            </a:r>
            <a:r>
              <a:rPr lang="sr-Latn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односу на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октобар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2017.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године мањи за 0,1%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Број запослених у индустрији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периоду јануар – новембар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2017. године, у односу на исти период прошле године,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већи је за 4,1%. У истом периоду у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подручју 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Прерађивачка индустрија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остварен је раст од 4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,3%, у подручју </a:t>
            </a:r>
            <a:r>
              <a:rPr lang="sr-Cyrl-C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Вађења руда и камена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раст</a:t>
            </a:r>
            <a:r>
              <a:rPr lang="sr-Cyrl-C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 3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,5% и у подручју 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Производња и снабдијевање електричном енергијом, гасом, паром и климатизацији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раст од 3,2%.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D1531F1-78AB-4797-841C-4D846279D360}" type="slidenum">
              <a:rPr lang="en-US" smtClean="0"/>
              <a:pPr/>
              <a:t>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79394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F2E47E-6E09-4C5C-885B-C74247B5752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8298AF-912D-4A91-8360-3ED68D237D0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B0B72F-A198-4B1F-A33D-8637774A793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BA2F13-36F6-421E-A38E-73043756C79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E417CE-96E1-493C-AD39-EB0418A9BFD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ABB18D-8E6E-4081-9881-E433AE88C51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CE8949-6482-4DAD-8708-FB30AB45D84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4A423D-B345-4740-B4BA-A1C7AC96B96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CCA9DC-0F26-4BE9-B174-3D70FE5048A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2B660B-B779-4A24-9029-D00D2E37112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59D7DD-C12A-4EA9-8498-CBCF932BD24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0D23CD3-DA52-4F4C-938F-96067A12354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7" descr="Grafov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000" dirty="0" err="1" smtClean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Republika</a:t>
            </a:r>
            <a:r>
              <a:rPr lang="en-US" sz="2000" dirty="0" smtClean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Srpska</a:t>
            </a:r>
            <a:r>
              <a:rPr lang="en-US" sz="2000" dirty="0" smtClean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Institute of Statistics</a:t>
            </a:r>
            <a:endParaRPr lang="en-US" sz="2000" dirty="0">
              <a:solidFill>
                <a:srgbClr val="C8E6E6"/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52" name="Rectangle 20"/>
          <p:cNvSpPr>
            <a:spLocks noChangeArrowheads="1"/>
          </p:cNvSpPr>
          <p:nvPr/>
        </p:nvSpPr>
        <p:spPr bwMode="auto">
          <a:xfrm>
            <a:off x="1500188" y="2143125"/>
            <a:ext cx="7315200" cy="3637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Cyrl-CS" sz="3200" b="1" dirty="0">
              <a:solidFill>
                <a:srgbClr val="495778"/>
              </a:solidFill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sr-Latn-BA" sz="3600" b="1" dirty="0" smtClean="0">
                <a:solidFill>
                  <a:srgbClr val="495778"/>
                </a:solidFill>
                <a:latin typeface="Arial Narrow" pitchFamily="34" charset="0"/>
              </a:rPr>
              <a:t>PRESS CONFERENCE</a:t>
            </a:r>
            <a:endParaRPr lang="sr-Latn-CS" sz="3600" b="1" dirty="0">
              <a:solidFill>
                <a:srgbClr val="495778"/>
              </a:solidFill>
              <a:latin typeface="Arial Narrow" pitchFamily="34" charset="0"/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Cyrl-CS" b="1" dirty="0">
              <a:solidFill>
                <a:srgbClr val="495778"/>
              </a:solidFill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Latn-CS" b="1" dirty="0">
              <a:solidFill>
                <a:srgbClr val="495778"/>
              </a:solidFill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sr-Latn-BA" sz="2000" b="1" dirty="0" smtClean="0">
                <a:solidFill>
                  <a:srgbClr val="495778"/>
                </a:solidFill>
                <a:latin typeface="Arial Narrow" pitchFamily="34" charset="0"/>
              </a:rPr>
              <a:t>Radmila Čičković, PhD</a:t>
            </a:r>
            <a:r>
              <a:rPr lang="sr-Latn-CS" sz="2000" dirty="0" smtClean="0">
                <a:solidFill>
                  <a:srgbClr val="495778"/>
                </a:solidFill>
                <a:latin typeface="Arial Narrow" pitchFamily="34" charset="0"/>
              </a:rPr>
              <a:t>,</a:t>
            </a:r>
            <a:r>
              <a:rPr lang="en-US" sz="2000" dirty="0" smtClean="0">
                <a:solidFill>
                  <a:srgbClr val="495778"/>
                </a:solidFill>
                <a:latin typeface="Arial Narrow" pitchFamily="34" charset="0"/>
              </a:rPr>
              <a:t> </a:t>
            </a:r>
            <a:endParaRPr lang="en-US" sz="2000" dirty="0">
              <a:solidFill>
                <a:srgbClr val="495778"/>
              </a:solidFill>
              <a:latin typeface="Arial Narrow" pitchFamily="34" charset="0"/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sr-Latn-BA" sz="2000" dirty="0" smtClean="0">
                <a:solidFill>
                  <a:srgbClr val="495778"/>
                </a:solidFill>
                <a:latin typeface="Arial Narrow" pitchFamily="34" charset="0"/>
              </a:rPr>
              <a:t>Republika Srpska Institute of Statistics, Director General</a:t>
            </a:r>
            <a:endParaRPr lang="en-US" sz="2000" dirty="0">
              <a:solidFill>
                <a:srgbClr val="495778"/>
              </a:solidFill>
              <a:latin typeface="Arial Narrow" pitchFamily="34" charset="0"/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Latn-CS" sz="1600" dirty="0">
              <a:solidFill>
                <a:srgbClr val="495778"/>
              </a:solidFill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sr-Latn-CS" sz="1600" dirty="0">
                <a:solidFill>
                  <a:srgbClr val="495778"/>
                </a:solidFill>
              </a:rPr>
              <a:t> </a:t>
            </a:r>
          </a:p>
        </p:txBody>
      </p:sp>
      <p:sp>
        <p:nvSpPr>
          <p:cNvPr id="2053" name="Rectangle 6"/>
          <p:cNvSpPr>
            <a:spLocks noChangeArrowheads="1"/>
          </p:cNvSpPr>
          <p:nvPr/>
        </p:nvSpPr>
        <p:spPr bwMode="auto">
          <a:xfrm>
            <a:off x="3326759" y="1341438"/>
            <a:ext cx="3225562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sr-Cyrl-CS" sz="2800" dirty="0">
              <a:solidFill>
                <a:srgbClr val="495778"/>
              </a:solidFill>
            </a:endParaRPr>
          </a:p>
          <a:p>
            <a:pPr algn="ctr"/>
            <a:r>
              <a:rPr lang="en-US" sz="3400" dirty="0" smtClean="0">
                <a:solidFill>
                  <a:schemeClr val="tx2"/>
                </a:solidFill>
                <a:latin typeface="Arial Narrow" pitchFamily="34" charset="0"/>
              </a:rPr>
              <a:t>2</a:t>
            </a:r>
            <a:r>
              <a:rPr lang="sr-Latn-BA" sz="3400" dirty="0" smtClean="0">
                <a:solidFill>
                  <a:schemeClr val="tx2"/>
                </a:solidFill>
                <a:latin typeface="Arial Narrow" pitchFamily="34" charset="0"/>
              </a:rPr>
              <a:t>2</a:t>
            </a:r>
            <a:r>
              <a:rPr lang="sr-Latn-BA" sz="3400" dirty="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sr-Latn-BA" sz="3400" dirty="0" smtClean="0">
                <a:solidFill>
                  <a:schemeClr val="tx2"/>
                </a:solidFill>
                <a:latin typeface="Arial Narrow" pitchFamily="34" charset="0"/>
              </a:rPr>
              <a:t>December </a:t>
            </a:r>
            <a:r>
              <a:rPr lang="sr-Cyrl-CS" sz="3400" dirty="0" smtClean="0">
                <a:solidFill>
                  <a:srgbClr val="495778"/>
                </a:solidFill>
                <a:latin typeface="Arial Narrow" pitchFamily="34" charset="0"/>
              </a:rPr>
              <a:t>2017</a:t>
            </a:r>
            <a:endParaRPr lang="sr-Latn-BA" sz="3400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2054" name="Picture 7" descr="Mali-Transparent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347026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0" descr="Spoljna-cargo-2.jpg"/>
          <p:cNvPicPr>
            <a:picLocks noChangeAspect="1" noChangeArrowheads="1"/>
          </p:cNvPicPr>
          <p:nvPr/>
        </p:nvPicPr>
        <p:blipFill>
          <a:blip r:embed="rId3" cstate="print"/>
          <a:srcRect t="21281" b="41447"/>
          <a:stretch>
            <a:fillRect/>
          </a:stretch>
        </p:blipFill>
        <p:spPr bwMode="auto">
          <a:xfrm>
            <a:off x="1116013" y="4841875"/>
            <a:ext cx="8027987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000" b="1" dirty="0" smtClean="0">
                <a:solidFill>
                  <a:srgbClr val="495778"/>
                </a:solidFill>
                <a:latin typeface="Arial Narrow" pitchFamily="34" charset="0"/>
              </a:rPr>
              <a:t>EXTERNAL TRADE STATISTICS</a:t>
            </a:r>
            <a:endParaRPr lang="en-US" sz="20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2052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000" dirty="0" err="1" smtClean="0">
                <a:solidFill>
                  <a:srgbClr val="C8E6E6"/>
                </a:solidFill>
                <a:latin typeface="Arial Narrow" panose="020B0606020202030204" pitchFamily="34" charset="0"/>
                <a:cs typeface="Tahoma" pitchFamily="34" charset="0"/>
              </a:rPr>
              <a:t>Republika</a:t>
            </a:r>
            <a:r>
              <a:rPr lang="en-US" sz="2000" dirty="0" smtClean="0">
                <a:solidFill>
                  <a:srgbClr val="C8E6E6"/>
                </a:solidFill>
                <a:latin typeface="Arial Narrow" panose="020B0606020202030204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solidFill>
                  <a:srgbClr val="C8E6E6"/>
                </a:solidFill>
                <a:latin typeface="Arial Narrow" panose="020B0606020202030204" pitchFamily="34" charset="0"/>
                <a:cs typeface="Tahoma" pitchFamily="34" charset="0"/>
              </a:rPr>
              <a:t>Srpska</a:t>
            </a:r>
            <a:r>
              <a:rPr lang="en-US" sz="2000" dirty="0" smtClean="0">
                <a:solidFill>
                  <a:srgbClr val="C8E6E6"/>
                </a:solidFill>
                <a:latin typeface="Arial Narrow" panose="020B0606020202030204" pitchFamily="34" charset="0"/>
                <a:cs typeface="Tahoma" pitchFamily="34" charset="0"/>
              </a:rPr>
              <a:t> Institute of Statistics</a:t>
            </a:r>
            <a:endParaRPr lang="en-US" sz="2000" dirty="0">
              <a:solidFill>
                <a:srgbClr val="C8E6E6"/>
              </a:solidFill>
              <a:latin typeface="Arial Narrow" panose="020B0606020202030204" pitchFamily="34" charset="0"/>
              <a:cs typeface="Tahoma" pitchFamily="34" charset="0"/>
            </a:endParaRPr>
          </a:p>
        </p:txBody>
      </p:sp>
      <p:sp>
        <p:nvSpPr>
          <p:cNvPr id="2055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2056" name="TextBox 11"/>
          <p:cNvSpPr txBox="1">
            <a:spLocks noChangeArrowheads="1"/>
          </p:cNvSpPr>
          <p:nvPr/>
        </p:nvSpPr>
        <p:spPr bwMode="auto">
          <a:xfrm>
            <a:off x="1619250" y="3645024"/>
            <a:ext cx="6841182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ru-RU" sz="2600" dirty="0">
                <a:solidFill>
                  <a:srgbClr val="064488"/>
                </a:solidFill>
                <a:latin typeface="Arial Narrow" pitchFamily="34" charset="0"/>
              </a:rPr>
              <a:t>  </a:t>
            </a:r>
            <a:r>
              <a:rPr lang="en-US" sz="2600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Coverage of import with export </a:t>
            </a:r>
            <a:r>
              <a:rPr lang="sr-Cyrl-BA" sz="26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7</a:t>
            </a:r>
            <a:r>
              <a:rPr lang="sr-Latn-BA" sz="26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1</a:t>
            </a:r>
            <a:r>
              <a:rPr lang="en-US" sz="2600" b="1" dirty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.</a:t>
            </a:r>
            <a:r>
              <a:rPr lang="sr-Latn-BA" sz="26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1</a:t>
            </a:r>
            <a:r>
              <a:rPr lang="ru-RU" sz="26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%</a:t>
            </a:r>
            <a:endParaRPr lang="ru-RU" sz="2600" b="1" dirty="0">
              <a:solidFill>
                <a:schemeClr val="tx2"/>
              </a:solidFill>
              <a:latin typeface="Arial Narrow" pitchFamily="34" charset="0"/>
              <a:cs typeface="Tahoma" pitchFamily="34" charset="0"/>
            </a:endParaRPr>
          </a:p>
          <a:p>
            <a:pPr>
              <a:buFont typeface="Arial" charset="0"/>
              <a:buChar char="•"/>
            </a:pPr>
            <a:r>
              <a:rPr lang="ru-RU" sz="26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 </a:t>
            </a:r>
            <a:r>
              <a:rPr lang="en-US" sz="2600" b="1" dirty="0" smtClean="0">
                <a:solidFill>
                  <a:srgbClr val="FF0000"/>
                </a:solidFill>
                <a:latin typeface="Arial Narrow" pitchFamily="34" charset="0"/>
                <a:cs typeface="Tahoma" pitchFamily="34" charset="0"/>
              </a:rPr>
              <a:t>Historic coverage</a:t>
            </a:r>
            <a:endParaRPr lang="en-US" sz="2600" b="1" dirty="0">
              <a:solidFill>
                <a:srgbClr val="FF0000"/>
              </a:solidFill>
              <a:latin typeface="Arial Narrow" pitchFamily="34" charset="0"/>
              <a:cs typeface="Tahoma" pitchFamily="34" charset="0"/>
            </a:endParaRPr>
          </a:p>
          <a:p>
            <a:endParaRPr lang="en-US" sz="2400" dirty="0">
              <a:solidFill>
                <a:srgbClr val="495778"/>
              </a:solidFill>
              <a:latin typeface="Cambria" pitchFamily="18" charset="0"/>
            </a:endParaRPr>
          </a:p>
        </p:txBody>
      </p:sp>
      <p:sp>
        <p:nvSpPr>
          <p:cNvPr id="2057" name="TextBox 13"/>
          <p:cNvSpPr txBox="1">
            <a:spLocks noChangeArrowheads="1"/>
          </p:cNvSpPr>
          <p:nvPr/>
        </p:nvSpPr>
        <p:spPr bwMode="auto">
          <a:xfrm>
            <a:off x="1272275" y="681638"/>
            <a:ext cx="391254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JANUARY </a:t>
            </a:r>
            <a:r>
              <a:rPr lang="sr-Latn-BA" sz="24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– </a:t>
            </a:r>
            <a:r>
              <a:rPr lang="en-US" sz="24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NOVEMBER </a:t>
            </a:r>
            <a:r>
              <a:rPr lang="ru-RU" sz="24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2017 </a:t>
            </a:r>
            <a:endParaRPr lang="en-US" sz="2400" b="1" dirty="0">
              <a:solidFill>
                <a:schemeClr val="tx2"/>
              </a:solidFill>
              <a:latin typeface="Arial Narrow" pitchFamily="34" charset="0"/>
              <a:cs typeface="Tahoma" pitchFamily="34" charset="0"/>
            </a:endParaRPr>
          </a:p>
        </p:txBody>
      </p:sp>
      <p:sp>
        <p:nvSpPr>
          <p:cNvPr id="2058" name="TextBox 14"/>
          <p:cNvSpPr txBox="1">
            <a:spLocks noChangeArrowheads="1"/>
          </p:cNvSpPr>
          <p:nvPr/>
        </p:nvSpPr>
        <p:spPr bwMode="auto">
          <a:xfrm>
            <a:off x="1259632" y="1268760"/>
            <a:ext cx="7344816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Volume of external trade of </a:t>
            </a:r>
            <a:r>
              <a:rPr lang="en-US" sz="2400" dirty="0" err="1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Republika</a:t>
            </a:r>
            <a:r>
              <a:rPr lang="en-US" sz="2400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Srpska</a:t>
            </a:r>
            <a:endParaRPr lang="en-US" sz="2400" dirty="0" smtClean="0">
              <a:solidFill>
                <a:schemeClr val="tx2"/>
              </a:solidFill>
              <a:latin typeface="Arial Narrow" pitchFamily="34" charset="0"/>
              <a:cs typeface="Tahoma" pitchFamily="34" charset="0"/>
            </a:endParaRPr>
          </a:p>
          <a:p>
            <a:r>
              <a:rPr lang="en-US" sz="2400" dirty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en-US" sz="24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seven billion and </a:t>
            </a:r>
            <a:r>
              <a:rPr lang="sr-Latn-BA" sz="24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658</a:t>
            </a:r>
            <a:r>
              <a:rPr lang="en-US" sz="2400" b="1" dirty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.</a:t>
            </a:r>
            <a:r>
              <a:rPr lang="sr-Latn-BA" sz="24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2</a:t>
            </a:r>
            <a:r>
              <a:rPr lang="en-US" sz="24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 million</a:t>
            </a:r>
            <a:r>
              <a:rPr lang="ru-RU" sz="24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ru-RU" sz="24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КМ</a:t>
            </a:r>
            <a:endParaRPr lang="en-US" sz="2400" b="1" dirty="0">
              <a:solidFill>
                <a:schemeClr val="tx2"/>
              </a:solidFill>
              <a:latin typeface="Arial Narrow" pitchFamily="34" charset="0"/>
              <a:cs typeface="Tahoma" pitchFamily="34" charset="0"/>
            </a:endParaRPr>
          </a:p>
          <a:p>
            <a:r>
              <a:rPr lang="en-US" sz="2200" dirty="0">
                <a:solidFill>
                  <a:schemeClr val="tx2"/>
                </a:solidFill>
                <a:cs typeface="Tahoma" pitchFamily="34" charset="0"/>
              </a:rPr>
              <a:t>         </a:t>
            </a:r>
            <a:endParaRPr lang="ru-RU" sz="2200" dirty="0">
              <a:solidFill>
                <a:schemeClr val="tx2"/>
              </a:solidFill>
              <a:cs typeface="Tahoma" pitchFamily="34" charset="0"/>
            </a:endParaRPr>
          </a:p>
          <a:p>
            <a:r>
              <a:rPr lang="ru-RU" sz="2200" dirty="0">
                <a:solidFill>
                  <a:schemeClr val="tx2"/>
                </a:solidFill>
                <a:cs typeface="Tahoma" pitchFamily="34" charset="0"/>
              </a:rPr>
              <a:t> </a:t>
            </a:r>
            <a:r>
              <a:rPr lang="ru-RU" sz="2400" b="1" dirty="0">
                <a:solidFill>
                  <a:schemeClr val="tx2"/>
                </a:solidFill>
                <a:cs typeface="Tahoma" pitchFamily="34" charset="0"/>
              </a:rPr>
              <a:t>       </a:t>
            </a:r>
            <a:r>
              <a:rPr lang="en-US" sz="2600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EXPORT </a:t>
            </a:r>
            <a:r>
              <a:rPr lang="en-US" sz="26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three billion and </a:t>
            </a:r>
            <a:r>
              <a:rPr lang="sr-Latn-BA" sz="26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181</a:t>
            </a:r>
            <a:r>
              <a:rPr lang="sr-Cyrl-BA" sz="26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en-US" sz="26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million </a:t>
            </a:r>
            <a:r>
              <a:rPr lang="ru-RU" sz="26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КМ</a:t>
            </a:r>
            <a:endParaRPr lang="ru-RU" sz="2600" b="1" dirty="0">
              <a:solidFill>
                <a:schemeClr val="tx2"/>
              </a:solidFill>
              <a:latin typeface="Arial Narrow" pitchFamily="34" charset="0"/>
              <a:cs typeface="Tahoma" pitchFamily="34" charset="0"/>
            </a:endParaRPr>
          </a:p>
          <a:p>
            <a:r>
              <a:rPr lang="ru-RU" sz="2600" b="1" dirty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         </a:t>
            </a:r>
            <a:r>
              <a:rPr lang="sr-Cyrl-BA" sz="2600" b="1" dirty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en-US" sz="2600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IMPORT </a:t>
            </a:r>
            <a:r>
              <a:rPr lang="en-US" sz="26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four billion and </a:t>
            </a:r>
            <a:r>
              <a:rPr lang="sr-Latn-BA" sz="26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477</a:t>
            </a:r>
            <a:r>
              <a:rPr lang="sr-Cyrl-BA" sz="26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en-US" sz="26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million</a:t>
            </a:r>
            <a:r>
              <a:rPr lang="ru-RU" sz="26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ru-RU" sz="2600" b="1" dirty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КМ</a:t>
            </a:r>
          </a:p>
          <a:p>
            <a:endParaRPr lang="en-US" sz="2400" dirty="0">
              <a:solidFill>
                <a:srgbClr val="495778"/>
              </a:solidFill>
              <a:cs typeface="Tahoma" pitchFamily="34" charset="0"/>
            </a:endParaRPr>
          </a:p>
        </p:txBody>
      </p:sp>
      <p:pic>
        <p:nvPicPr>
          <p:cNvPr id="12" name="Picture 9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746180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000" b="1" dirty="0" smtClean="0">
                <a:solidFill>
                  <a:srgbClr val="495778"/>
                </a:solidFill>
                <a:latin typeface="Arial Narrow" pitchFamily="34" charset="0"/>
              </a:rPr>
              <a:t>EXTERNAL TRADE STATISTICS</a:t>
            </a:r>
            <a:endParaRPr lang="en-US" sz="20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3075" name="Picture 27" descr="Grafov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000" dirty="0" err="1" smtClean="0">
                <a:solidFill>
                  <a:srgbClr val="C8E6E6"/>
                </a:solidFill>
                <a:latin typeface="Arial Narrow" panose="020B0606020202030204" pitchFamily="34" charset="0"/>
                <a:cs typeface="Tahoma" pitchFamily="34" charset="0"/>
              </a:rPr>
              <a:t>Republika</a:t>
            </a:r>
            <a:r>
              <a:rPr lang="en-US" sz="2000" dirty="0" smtClean="0">
                <a:solidFill>
                  <a:srgbClr val="C8E6E6"/>
                </a:solidFill>
                <a:latin typeface="Arial Narrow" panose="020B0606020202030204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solidFill>
                  <a:srgbClr val="C8E6E6"/>
                </a:solidFill>
                <a:latin typeface="Arial Narrow" panose="020B0606020202030204" pitchFamily="34" charset="0"/>
                <a:cs typeface="Tahoma" pitchFamily="34" charset="0"/>
              </a:rPr>
              <a:t>Srpska</a:t>
            </a:r>
            <a:r>
              <a:rPr lang="en-US" sz="2000" dirty="0" smtClean="0">
                <a:solidFill>
                  <a:srgbClr val="C8E6E6"/>
                </a:solidFill>
                <a:latin typeface="Arial Narrow" panose="020B0606020202030204" pitchFamily="34" charset="0"/>
                <a:cs typeface="Tahoma" pitchFamily="34" charset="0"/>
              </a:rPr>
              <a:t> Institute of Statistics</a:t>
            </a:r>
            <a:endParaRPr lang="en-US" sz="2000" dirty="0">
              <a:solidFill>
                <a:srgbClr val="C8E6E6"/>
              </a:solidFill>
              <a:latin typeface="Arial Narrow" panose="020B0606020202030204" pitchFamily="34" charset="0"/>
              <a:cs typeface="Tahoma" pitchFamily="34" charset="0"/>
            </a:endParaRPr>
          </a:p>
        </p:txBody>
      </p:sp>
      <p:sp>
        <p:nvSpPr>
          <p:cNvPr id="307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3079" name="TextBox 11"/>
          <p:cNvSpPr txBox="1">
            <a:spLocks noChangeArrowheads="1"/>
          </p:cNvSpPr>
          <p:nvPr/>
        </p:nvSpPr>
        <p:spPr bwMode="auto">
          <a:xfrm>
            <a:off x="3203848" y="5517232"/>
            <a:ext cx="333082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Graph</a:t>
            </a:r>
            <a:r>
              <a:rPr lang="sr-Cyrl-CS" sz="1600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2</a:t>
            </a:r>
            <a:r>
              <a:rPr lang="sr-Cyrl-CS" sz="1600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. </a:t>
            </a:r>
            <a:r>
              <a:rPr lang="en-US" sz="1600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Export and import by month</a:t>
            </a:r>
            <a:endParaRPr lang="en-US" sz="1600" dirty="0">
              <a:solidFill>
                <a:schemeClr val="tx2"/>
              </a:solidFill>
              <a:latin typeface="Arial Narrow" pitchFamily="34" charset="0"/>
              <a:cs typeface="Tahoma" pitchFamily="34" charset="0"/>
            </a:endParaRPr>
          </a:p>
        </p:txBody>
      </p:sp>
      <p:sp>
        <p:nvSpPr>
          <p:cNvPr id="3080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3081" name="TextBox 12"/>
          <p:cNvSpPr txBox="1">
            <a:spLocks noChangeArrowheads="1"/>
          </p:cNvSpPr>
          <p:nvPr/>
        </p:nvSpPr>
        <p:spPr bwMode="auto">
          <a:xfrm>
            <a:off x="3315463" y="4837864"/>
            <a:ext cx="57606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Cyrl-CS" sz="1200" dirty="0" smtClean="0">
                <a:solidFill>
                  <a:srgbClr val="064488"/>
                </a:solidFill>
                <a:latin typeface="Arial Narrow" pitchFamily="34" charset="0"/>
              </a:rPr>
              <a:t>2016</a:t>
            </a:r>
            <a:endParaRPr lang="en-US" sz="1600" dirty="0">
              <a:solidFill>
                <a:srgbClr val="064488"/>
              </a:solidFill>
              <a:latin typeface="Arial Narrow" pitchFamily="34" charset="0"/>
            </a:endParaRPr>
          </a:p>
        </p:txBody>
      </p:sp>
      <p:sp>
        <p:nvSpPr>
          <p:cNvPr id="3082" name="TextBox 13"/>
          <p:cNvSpPr txBox="1">
            <a:spLocks noChangeArrowheads="1"/>
          </p:cNvSpPr>
          <p:nvPr/>
        </p:nvSpPr>
        <p:spPr bwMode="auto">
          <a:xfrm>
            <a:off x="6012160" y="4839415"/>
            <a:ext cx="72008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Cyrl-CS" sz="1200" dirty="0" smtClean="0">
                <a:solidFill>
                  <a:srgbClr val="064488"/>
                </a:solidFill>
                <a:latin typeface="Arial Narrow" pitchFamily="34" charset="0"/>
              </a:rPr>
              <a:t>2017</a:t>
            </a:r>
            <a:endParaRPr lang="en-US" sz="1600" dirty="0">
              <a:solidFill>
                <a:srgbClr val="064488"/>
              </a:solidFill>
              <a:latin typeface="Arial Narrow" pitchFamily="34" charset="0"/>
            </a:endParaRPr>
          </a:p>
        </p:txBody>
      </p:sp>
      <p:sp>
        <p:nvSpPr>
          <p:cNvPr id="3083" name="TextBox 14"/>
          <p:cNvSpPr txBox="1">
            <a:spLocks noChangeArrowheads="1"/>
          </p:cNvSpPr>
          <p:nvPr/>
        </p:nvSpPr>
        <p:spPr bwMode="auto">
          <a:xfrm>
            <a:off x="5937045" y="1695291"/>
            <a:ext cx="74411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 err="1" smtClean="0">
                <a:solidFill>
                  <a:srgbClr val="064488"/>
                </a:solidFill>
                <a:latin typeface="Arial Narrow" pitchFamily="34" charset="0"/>
              </a:rPr>
              <a:t>thous</a:t>
            </a:r>
            <a:r>
              <a:rPr lang="sr-Cyrl-CS" sz="1200" dirty="0" smtClean="0">
                <a:solidFill>
                  <a:srgbClr val="064488"/>
                </a:solidFill>
                <a:latin typeface="Arial Narrow" pitchFamily="34" charset="0"/>
              </a:rPr>
              <a:t>. </a:t>
            </a:r>
            <a:r>
              <a:rPr lang="sr-Cyrl-CS" sz="1200" dirty="0">
                <a:solidFill>
                  <a:srgbClr val="064488"/>
                </a:solidFill>
                <a:latin typeface="Arial Narrow" pitchFamily="34" charset="0"/>
              </a:rPr>
              <a:t>КМ</a:t>
            </a:r>
            <a:endParaRPr lang="en-US" sz="1200" dirty="0">
              <a:solidFill>
                <a:srgbClr val="064488"/>
              </a:solidFill>
              <a:latin typeface="Arial Narrow" pitchFamily="34" charset="0"/>
            </a:endParaRPr>
          </a:p>
        </p:txBody>
      </p:sp>
      <p:pic>
        <p:nvPicPr>
          <p:cNvPr id="13" name="Picture 9" descr="Mali-Transparent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3031519"/>
              </p:ext>
            </p:extLst>
          </p:nvPr>
        </p:nvGraphicFramePr>
        <p:xfrm>
          <a:off x="2381250" y="1833791"/>
          <a:ext cx="5431110" cy="3066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4" name="TextBox 14"/>
          <p:cNvSpPr txBox="1"/>
          <p:nvPr/>
        </p:nvSpPr>
        <p:spPr>
          <a:xfrm>
            <a:off x="7092280" y="2922350"/>
            <a:ext cx="605084" cy="246238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 smtClean="0">
                <a:solidFill>
                  <a:schemeClr val="tx2"/>
                </a:solidFill>
                <a:latin typeface="Arial Narrow" pitchFamily="34" charset="0"/>
              </a:rPr>
              <a:t>import</a:t>
            </a:r>
            <a:endParaRPr lang="en-US" sz="1000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16" name="TextBox 14"/>
          <p:cNvSpPr txBox="1"/>
          <p:nvPr/>
        </p:nvSpPr>
        <p:spPr>
          <a:xfrm>
            <a:off x="7092280" y="3168588"/>
            <a:ext cx="648061" cy="246209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 smtClean="0">
                <a:solidFill>
                  <a:schemeClr val="tx2"/>
                </a:solidFill>
                <a:latin typeface="Arial Narrow" pitchFamily="34" charset="0"/>
              </a:rPr>
              <a:t>export</a:t>
            </a:r>
            <a:endParaRPr lang="en-US" sz="1000" dirty="0">
              <a:solidFill>
                <a:schemeClr val="tx2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62241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50" descr="Spoljna-cargo-2.jpg"/>
          <p:cNvPicPr>
            <a:picLocks noChangeAspect="1" noChangeArrowheads="1"/>
          </p:cNvPicPr>
          <p:nvPr/>
        </p:nvPicPr>
        <p:blipFill>
          <a:blip r:embed="rId3" cstate="print"/>
          <a:srcRect t="21281" b="41447"/>
          <a:stretch>
            <a:fillRect/>
          </a:stretch>
        </p:blipFill>
        <p:spPr bwMode="auto">
          <a:xfrm>
            <a:off x="1116013" y="4841875"/>
            <a:ext cx="8027987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000" b="1" dirty="0" smtClean="0">
                <a:solidFill>
                  <a:srgbClr val="495778"/>
                </a:solidFill>
                <a:latin typeface="Arial Narrow" pitchFamily="34" charset="0"/>
              </a:rPr>
              <a:t>EXTERNAL TRADE STATISTICS</a:t>
            </a:r>
            <a:endParaRPr lang="en-US" sz="20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4099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dirty="0" err="1" smtClean="0">
                <a:solidFill>
                  <a:srgbClr val="C8E6E6"/>
                </a:solidFill>
                <a:latin typeface="Arial Narrow" panose="020B0606020202030204" pitchFamily="34" charset="0"/>
                <a:cs typeface="Tahoma" pitchFamily="34" charset="0"/>
              </a:rPr>
              <a:t>Republika</a:t>
            </a:r>
            <a:r>
              <a:rPr lang="en-US" dirty="0" smtClean="0">
                <a:solidFill>
                  <a:srgbClr val="C8E6E6"/>
                </a:solidFill>
                <a:latin typeface="Arial Narrow" panose="020B0606020202030204" pitchFamily="34" charset="0"/>
                <a:cs typeface="Tahoma" pitchFamily="34" charset="0"/>
              </a:rPr>
              <a:t> </a:t>
            </a:r>
            <a:r>
              <a:rPr lang="en-US" dirty="0" err="1" smtClean="0">
                <a:solidFill>
                  <a:srgbClr val="C8E6E6"/>
                </a:solidFill>
                <a:latin typeface="Arial Narrow" panose="020B0606020202030204" pitchFamily="34" charset="0"/>
                <a:cs typeface="Tahoma" pitchFamily="34" charset="0"/>
              </a:rPr>
              <a:t>Srpska</a:t>
            </a:r>
            <a:r>
              <a:rPr lang="en-US" dirty="0" smtClean="0">
                <a:solidFill>
                  <a:srgbClr val="C8E6E6"/>
                </a:solidFill>
                <a:latin typeface="Arial Narrow" panose="020B0606020202030204" pitchFamily="34" charset="0"/>
                <a:cs typeface="Tahoma" pitchFamily="34" charset="0"/>
              </a:rPr>
              <a:t> Institute of </a:t>
            </a:r>
            <a:r>
              <a:rPr lang="en-US" sz="2000" dirty="0">
                <a:solidFill>
                  <a:srgbClr val="C8E6E6"/>
                </a:solidFill>
                <a:latin typeface="Arial Narrow" panose="020B0606020202030204" pitchFamily="34" charset="0"/>
                <a:cs typeface="Tahoma" pitchFamily="34" charset="0"/>
              </a:rPr>
              <a:t>Statistics</a:t>
            </a:r>
            <a:endParaRPr lang="en-US" sz="2000" dirty="0">
              <a:solidFill>
                <a:srgbClr val="C8E6E6"/>
              </a:solidFill>
              <a:latin typeface="Arial Narrow" panose="020B0606020202030204" pitchFamily="34" charset="0"/>
              <a:cs typeface="Tahoma" pitchFamily="34" charset="0"/>
            </a:endParaRPr>
          </a:p>
        </p:txBody>
      </p:sp>
      <p:sp>
        <p:nvSpPr>
          <p:cNvPr id="410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4103" name="TextBox 9"/>
          <p:cNvSpPr txBox="1">
            <a:spLocks noChangeArrowheads="1"/>
          </p:cNvSpPr>
          <p:nvPr/>
        </p:nvSpPr>
        <p:spPr bwMode="auto">
          <a:xfrm>
            <a:off x="1470025" y="632637"/>
            <a:ext cx="54006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JANUARY </a:t>
            </a:r>
            <a:r>
              <a:rPr lang="sr-Latn-BA" sz="24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– </a:t>
            </a:r>
            <a:r>
              <a:rPr lang="en-US" sz="24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NOVEMBER </a:t>
            </a:r>
            <a:r>
              <a:rPr lang="ru-RU" sz="24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2017</a:t>
            </a:r>
            <a:endParaRPr lang="en-US" sz="2400" b="1" dirty="0">
              <a:solidFill>
                <a:schemeClr val="tx2"/>
              </a:solidFill>
              <a:latin typeface="Arial Narrow" pitchFamily="34" charset="0"/>
              <a:cs typeface="Tahoma" pitchFamily="34" charset="0"/>
            </a:endParaRPr>
          </a:p>
        </p:txBody>
      </p:sp>
      <p:sp>
        <p:nvSpPr>
          <p:cNvPr id="4104" name="TextBox 10"/>
          <p:cNvSpPr txBox="1">
            <a:spLocks noChangeArrowheads="1"/>
          </p:cNvSpPr>
          <p:nvPr/>
        </p:nvSpPr>
        <p:spPr bwMode="auto">
          <a:xfrm>
            <a:off x="1403648" y="1916832"/>
            <a:ext cx="7489825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 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Italy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15</a:t>
            </a:r>
            <a:r>
              <a:rPr lang="en-US" sz="22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.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4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%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or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491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million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КМ</a:t>
            </a:r>
            <a:endParaRPr lang="sr-Cyrl-BA" sz="2200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22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Croatia 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1</a:t>
            </a:r>
            <a:r>
              <a:rPr lang="sr-Latn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3</a:t>
            </a:r>
            <a:r>
              <a:rPr lang="en-US" sz="22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.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%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or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421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million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КМ</a:t>
            </a:r>
            <a:endParaRPr lang="sr-Cyrl-CS" sz="2200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endParaRPr lang="sr-Cyrl-BA" dirty="0">
              <a:solidFill>
                <a:srgbClr val="495778"/>
              </a:solidFill>
              <a:cs typeface="Tahoma" pitchFamily="34" charset="0"/>
            </a:endParaRPr>
          </a:p>
          <a:p>
            <a:pPr>
              <a:buFont typeface="Arial" charset="0"/>
              <a:buChar char="•"/>
            </a:pPr>
            <a:endParaRPr lang="sr-Cyrl-BA" dirty="0">
              <a:solidFill>
                <a:srgbClr val="495778"/>
              </a:solidFill>
              <a:cs typeface="Tahoma" pitchFamily="34" charset="0"/>
            </a:endParaRPr>
          </a:p>
          <a:p>
            <a:r>
              <a:rPr lang="sr-Cyrl-BA" dirty="0">
                <a:solidFill>
                  <a:srgbClr val="495778"/>
                </a:solidFill>
                <a:cs typeface="Tahoma" pitchFamily="34" charset="0"/>
              </a:rPr>
              <a:t>   </a:t>
            </a:r>
            <a:endParaRPr lang="en-US" dirty="0">
              <a:solidFill>
                <a:srgbClr val="495778"/>
              </a:solidFill>
              <a:cs typeface="Tahoma" pitchFamily="34" charset="0"/>
            </a:endParaRPr>
          </a:p>
        </p:txBody>
      </p:sp>
      <p:sp>
        <p:nvSpPr>
          <p:cNvPr id="4105" name="TextBox 8"/>
          <p:cNvSpPr txBox="1">
            <a:spLocks noChangeArrowheads="1"/>
          </p:cNvSpPr>
          <p:nvPr/>
        </p:nvSpPr>
        <p:spPr bwMode="auto">
          <a:xfrm>
            <a:off x="1835696" y="1484784"/>
            <a:ext cx="109914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Arial Narrow" pitchFamily="34" charset="0"/>
              </a:rPr>
              <a:t>EXPORT</a:t>
            </a:r>
            <a:r>
              <a:rPr lang="sr-Cyrl-CS" sz="2000" b="1" dirty="0" smtClean="0">
                <a:solidFill>
                  <a:srgbClr val="FF0000"/>
                </a:solidFill>
                <a:latin typeface="Arial Narrow" pitchFamily="34" charset="0"/>
              </a:rPr>
              <a:t>:</a:t>
            </a:r>
            <a:endParaRPr lang="en-US" sz="20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4106" name="TextBox 10"/>
          <p:cNvSpPr txBox="1">
            <a:spLocks noChangeArrowheads="1"/>
          </p:cNvSpPr>
          <p:nvPr/>
        </p:nvSpPr>
        <p:spPr bwMode="auto">
          <a:xfrm>
            <a:off x="1470025" y="2910334"/>
            <a:ext cx="7489825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Cyrl-BA" sz="2400" dirty="0">
                <a:solidFill>
                  <a:srgbClr val="495778"/>
                </a:solidFill>
                <a:cs typeface="Tahoma" pitchFamily="34" charset="0"/>
              </a:rPr>
              <a:t>  </a:t>
            </a:r>
          </a:p>
          <a:p>
            <a:pPr>
              <a:buFont typeface="Arial" charset="0"/>
              <a:buChar char="•"/>
            </a:pPr>
            <a:r>
              <a:rPr lang="sr-Cyrl-BA" sz="2400" dirty="0">
                <a:solidFill>
                  <a:srgbClr val="495778"/>
                </a:solidFill>
                <a:cs typeface="Tahoma" pitchFamily="34" charset="0"/>
              </a:rPr>
              <a:t> </a:t>
            </a:r>
            <a:r>
              <a:rPr lang="sr-Cyrl-BA" sz="2400" dirty="0" smtClean="0">
                <a:solidFill>
                  <a:srgbClr val="495778"/>
                </a:solidFill>
                <a:cs typeface="Tahoma" pitchFamily="34" charset="0"/>
              </a:rPr>
              <a:t>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Serbia 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1</a:t>
            </a:r>
            <a:r>
              <a:rPr lang="sr-Latn-BA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7</a:t>
            </a:r>
            <a:r>
              <a:rPr lang="en-US" sz="2200" dirty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.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3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%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or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774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million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КМ</a:t>
            </a:r>
            <a:endParaRPr lang="sr-Cyrl-BA" sz="2200" dirty="0">
              <a:solidFill>
                <a:srgbClr val="495778"/>
              </a:solidFill>
              <a:latin typeface="Arial Narrow" pitchFamily="34" charset="0"/>
              <a:cs typeface="Angsana New" pitchFamily="18" charset="-34"/>
            </a:endParaRPr>
          </a:p>
          <a:p>
            <a:pPr>
              <a:buFont typeface="Arial" charset="0"/>
              <a:buChar char="•"/>
            </a:pPr>
            <a:r>
              <a:rPr lang="sr-Cyrl-BA" sz="2200" dirty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  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Russia 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13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.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8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%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or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619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million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 </a:t>
            </a:r>
            <a:r>
              <a:rPr lang="sr-Cyrl-BA" sz="2200" dirty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КМ</a:t>
            </a:r>
            <a:endParaRPr lang="sr-Cyrl-CS" sz="2200" dirty="0">
              <a:solidFill>
                <a:srgbClr val="495778"/>
              </a:solidFill>
              <a:latin typeface="Arial Narrow" pitchFamily="34" charset="0"/>
              <a:cs typeface="Angsana New" pitchFamily="18" charset="-34"/>
            </a:endParaRPr>
          </a:p>
          <a:p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 </a:t>
            </a:r>
          </a:p>
          <a:p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     </a:t>
            </a:r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  <a:cs typeface="Angsana New" pitchFamily="18" charset="-34"/>
              </a:rPr>
              <a:t>Surplus with the </a:t>
            </a:r>
            <a:r>
              <a:rPr lang="sr-Cyrl-CS" sz="2200" b="1" dirty="0" smtClean="0">
                <a:solidFill>
                  <a:srgbClr val="FF0000"/>
                </a:solidFill>
                <a:latin typeface="Arial Narrow" pitchFamily="34" charset="0"/>
                <a:cs typeface="Angsana New" pitchFamily="18" charset="-34"/>
              </a:rPr>
              <a:t>Е</a:t>
            </a:r>
            <a:r>
              <a:rPr lang="en-US" sz="2200" b="1" dirty="0">
                <a:solidFill>
                  <a:srgbClr val="FF0000"/>
                </a:solidFill>
                <a:latin typeface="Arial Narrow" pitchFamily="34" charset="0"/>
                <a:cs typeface="Angsana New" pitchFamily="18" charset="-34"/>
              </a:rPr>
              <a:t>U</a:t>
            </a:r>
            <a:r>
              <a:rPr lang="sr-Cyrl-CS" sz="2200" b="1" dirty="0" smtClean="0">
                <a:solidFill>
                  <a:srgbClr val="FF0000"/>
                </a:solidFill>
                <a:latin typeface="Arial Narrow" pitchFamily="34" charset="0"/>
                <a:cs typeface="Angsana New" pitchFamily="18" charset="-34"/>
              </a:rPr>
              <a:t> 91 </a:t>
            </a:r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  <a:cs typeface="Angsana New" pitchFamily="18" charset="-34"/>
              </a:rPr>
              <a:t>million </a:t>
            </a:r>
            <a:r>
              <a:rPr lang="sr-Cyrl-CS" sz="2200" b="1" dirty="0" smtClean="0">
                <a:solidFill>
                  <a:srgbClr val="FF0000"/>
                </a:solidFill>
                <a:latin typeface="Arial Narrow" pitchFamily="34" charset="0"/>
                <a:cs typeface="Angsana New" pitchFamily="18" charset="-34"/>
              </a:rPr>
              <a:t>КМ</a:t>
            </a:r>
            <a:endParaRPr lang="sr-Cyrl-BA" b="1" dirty="0" smtClean="0">
              <a:solidFill>
                <a:srgbClr val="FF0000"/>
              </a:solidFill>
              <a:cs typeface="Tahoma" pitchFamily="34" charset="0"/>
            </a:endParaRPr>
          </a:p>
          <a:p>
            <a:r>
              <a:rPr lang="sr-Cyrl-BA" dirty="0" smtClean="0">
                <a:solidFill>
                  <a:srgbClr val="495778"/>
                </a:solidFill>
                <a:cs typeface="Tahoma" pitchFamily="34" charset="0"/>
              </a:rPr>
              <a:t>   </a:t>
            </a:r>
            <a:endParaRPr lang="en-US" dirty="0">
              <a:solidFill>
                <a:srgbClr val="495778"/>
              </a:solidFill>
              <a:cs typeface="Tahoma" pitchFamily="34" charset="0"/>
            </a:endParaRPr>
          </a:p>
        </p:txBody>
      </p:sp>
      <p:sp>
        <p:nvSpPr>
          <p:cNvPr id="4107" name="TextBox 10"/>
          <p:cNvSpPr txBox="1">
            <a:spLocks noChangeArrowheads="1"/>
          </p:cNvSpPr>
          <p:nvPr/>
        </p:nvSpPr>
        <p:spPr bwMode="auto">
          <a:xfrm>
            <a:off x="1875540" y="2973514"/>
            <a:ext cx="16883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Arial Narrow" pitchFamily="34" charset="0"/>
              </a:rPr>
              <a:t>IMPORT</a:t>
            </a:r>
            <a:r>
              <a:rPr lang="sr-Cyrl-CS" sz="2000" b="1" dirty="0" smtClean="0">
                <a:solidFill>
                  <a:srgbClr val="FF0000"/>
                </a:solidFill>
                <a:latin typeface="Arial Narrow" pitchFamily="34" charset="0"/>
              </a:rPr>
              <a:t>:</a:t>
            </a:r>
            <a:endParaRPr lang="en-US" sz="20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pic>
        <p:nvPicPr>
          <p:cNvPr id="13" name="Picture 9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324979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endParaRPr lang="en-US" sz="2000" b="1" dirty="0">
              <a:solidFill>
                <a:srgbClr val="495778"/>
              </a:solidFill>
              <a:latin typeface="Arial Narrow" panose="020B0606020202030204" pitchFamily="34" charset="0"/>
            </a:endParaRPr>
          </a:p>
        </p:txBody>
      </p:sp>
      <p:pic>
        <p:nvPicPr>
          <p:cNvPr id="17412" name="Picture 27" descr="Grafov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pic>
        <p:nvPicPr>
          <p:cNvPr id="17417" name="Picture 9" descr="Mali-Transparent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21" name="Rectangle 12"/>
          <p:cNvSpPr>
            <a:spLocks noChangeArrowheads="1"/>
          </p:cNvSpPr>
          <p:nvPr/>
        </p:nvSpPr>
        <p:spPr bwMode="auto">
          <a:xfrm>
            <a:off x="1691680" y="2060848"/>
            <a:ext cx="6769100" cy="2923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sr-Cyrl-BA" sz="32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25 </a:t>
            </a:r>
            <a:r>
              <a:rPr lang="en-US" sz="32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years of existence and work</a:t>
            </a:r>
            <a:endParaRPr lang="sr-Cyrl-BA" sz="3200" dirty="0" smtClean="0">
              <a:solidFill>
                <a:schemeClr val="tx2"/>
              </a:solidFill>
              <a:latin typeface="Arial Narrow" panose="020B0606020202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development</a:t>
            </a:r>
            <a:r>
              <a:rPr lang="sr-Cyrl-BA" sz="32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, </a:t>
            </a:r>
            <a:r>
              <a:rPr lang="en-US" sz="32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improvement</a:t>
            </a:r>
            <a:r>
              <a:rPr lang="sr-Cyrl-BA" sz="32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, </a:t>
            </a:r>
            <a:r>
              <a:rPr lang="en-US" sz="32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progress</a:t>
            </a:r>
            <a:endParaRPr lang="sr-Cyrl-BA" sz="3200" dirty="0" smtClean="0">
              <a:solidFill>
                <a:schemeClr val="tx2"/>
              </a:solidFill>
              <a:latin typeface="Arial Narrow" panose="020B0606020202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r-Cyrl-BA" sz="32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4</a:t>
            </a:r>
            <a:r>
              <a:rPr lang="sr-Latn-BA" sz="32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10</a:t>
            </a:r>
            <a:r>
              <a:rPr lang="sr-Cyrl-BA" sz="32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 </a:t>
            </a:r>
            <a:r>
              <a:rPr lang="en-US" sz="32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publications</a:t>
            </a:r>
            <a:endParaRPr lang="sr-Cyrl-BA" sz="3200" dirty="0" smtClean="0">
              <a:solidFill>
                <a:schemeClr val="tx2"/>
              </a:solidFill>
              <a:latin typeface="Arial Narrow" panose="020B0606020202030204" pitchFamily="34" charset="0"/>
            </a:endParaRPr>
          </a:p>
          <a:p>
            <a:endParaRPr lang="en-US" sz="3200" dirty="0">
              <a:cs typeface="Tahoma" pitchFamily="34" charset="0"/>
            </a:endParaRPr>
          </a:p>
          <a:p>
            <a:endParaRPr lang="ru-RU" sz="3200" b="1" dirty="0" smtClean="0">
              <a:solidFill>
                <a:srgbClr val="495778"/>
              </a:solidFill>
              <a:cs typeface="Tahoma" pitchFamily="34" charset="0"/>
            </a:endParaRPr>
          </a:p>
          <a:p>
            <a:endParaRPr lang="en-US" sz="2400" b="1" dirty="0">
              <a:solidFill>
                <a:srgbClr val="495778"/>
              </a:solidFill>
              <a:cs typeface="Tahoma" pitchFamily="34" charset="0"/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1547813" y="765175"/>
            <a:ext cx="6918325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6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INSTITUTE IN 2017</a:t>
            </a:r>
            <a:endParaRPr lang="en-US" sz="2600" dirty="0">
              <a:solidFill>
                <a:schemeClr val="tx2"/>
              </a:solidFill>
              <a:latin typeface="Arial Narrow" pitchFamily="34" charset="0"/>
              <a:cs typeface="Tahoma" pitchFamily="34" charset="0"/>
            </a:endParaRPr>
          </a:p>
        </p:txBody>
      </p:sp>
      <p:pic>
        <p:nvPicPr>
          <p:cNvPr id="12" name="Picture 11" descr="Industrija2.jpg"/>
          <p:cNvPicPr/>
          <p:nvPr/>
        </p:nvPicPr>
        <p:blipFill>
          <a:blip r:embed="rId5" cstate="print"/>
          <a:srcRect t="32191" b="31684"/>
          <a:stretch>
            <a:fillRect/>
          </a:stretch>
        </p:blipFill>
        <p:spPr>
          <a:xfrm>
            <a:off x="1212851" y="4840187"/>
            <a:ext cx="7931149" cy="2013585"/>
          </a:xfrm>
          <a:prstGeom prst="rect">
            <a:avLst/>
          </a:prstGeom>
        </p:spPr>
      </p:pic>
      <p:sp>
        <p:nvSpPr>
          <p:cNvPr id="10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000" dirty="0" err="1" smtClean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Republika</a:t>
            </a:r>
            <a:r>
              <a:rPr lang="en-US" sz="2000" dirty="0" smtClean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Srpska</a:t>
            </a:r>
            <a:r>
              <a:rPr lang="en-US" sz="2000" dirty="0" smtClean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Institute of Statistics</a:t>
            </a:r>
            <a:endParaRPr lang="en-US" sz="2000" dirty="0">
              <a:solidFill>
                <a:srgbClr val="C8E6E6"/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98213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endParaRPr lang="en-US" sz="2000" b="1" dirty="0">
              <a:solidFill>
                <a:srgbClr val="495778"/>
              </a:solidFill>
              <a:latin typeface="Arial Narrow" panose="020B0606020202030204" pitchFamily="34" charset="0"/>
            </a:endParaRPr>
          </a:p>
        </p:txBody>
      </p:sp>
      <p:pic>
        <p:nvPicPr>
          <p:cNvPr id="17412" name="Picture 27" descr="Grafov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pic>
        <p:nvPicPr>
          <p:cNvPr id="17417" name="Picture 9" descr="Mali-Transparent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21" name="Rectangle 12"/>
          <p:cNvSpPr>
            <a:spLocks noChangeArrowheads="1"/>
          </p:cNvSpPr>
          <p:nvPr/>
        </p:nvSpPr>
        <p:spPr bwMode="auto">
          <a:xfrm>
            <a:off x="1226067" y="2060848"/>
            <a:ext cx="7234713" cy="390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First edition</a:t>
            </a:r>
            <a:endParaRPr lang="sr-Cyrl-BA" sz="3200" dirty="0" smtClean="0">
              <a:solidFill>
                <a:schemeClr val="tx2"/>
              </a:solidFill>
              <a:latin typeface="Arial Narrow" panose="020B0606020202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sr-Cyrl-BA" sz="3200" dirty="0" smtClean="0">
              <a:solidFill>
                <a:schemeClr val="tx2"/>
              </a:solidFill>
              <a:latin typeface="Arial Narrow" panose="020B0606020202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From Novi Grad to </a:t>
            </a:r>
          </a:p>
          <a:p>
            <a:r>
              <a:rPr lang="en-US" sz="3200" dirty="0">
                <a:solidFill>
                  <a:schemeClr val="tx2"/>
                </a:solidFill>
                <a:latin typeface="Arial Narrow" panose="020B0606020202030204" pitchFamily="34" charset="0"/>
              </a:rPr>
              <a:t> </a:t>
            </a:r>
            <a:r>
              <a:rPr lang="en-US" sz="32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    </a:t>
            </a:r>
            <a:r>
              <a:rPr lang="en-US" sz="3200" dirty="0" err="1" smtClean="0">
                <a:solidFill>
                  <a:schemeClr val="tx2"/>
                </a:solidFill>
                <a:latin typeface="Arial Narrow" panose="020B0606020202030204" pitchFamily="34" charset="0"/>
              </a:rPr>
              <a:t>Trebinje</a:t>
            </a:r>
            <a:endParaRPr lang="sr-Cyrl-BA" sz="3200" dirty="0" smtClean="0">
              <a:solidFill>
                <a:schemeClr val="tx2"/>
              </a:solidFill>
              <a:latin typeface="Arial Narrow" panose="020B0606020202030204" pitchFamily="34" charset="0"/>
            </a:endParaRPr>
          </a:p>
          <a:p>
            <a:endParaRPr lang="sr-Cyrl-BA" sz="3200" dirty="0" smtClean="0">
              <a:solidFill>
                <a:schemeClr val="tx2"/>
              </a:solidFill>
              <a:latin typeface="Arial Narrow" panose="020B0606020202030204" pitchFamily="34" charset="0"/>
            </a:endParaRPr>
          </a:p>
          <a:p>
            <a:endParaRPr lang="en-US" sz="3200" dirty="0">
              <a:cs typeface="Tahoma" pitchFamily="34" charset="0"/>
            </a:endParaRPr>
          </a:p>
          <a:p>
            <a:endParaRPr lang="ru-RU" sz="3200" b="1" dirty="0" smtClean="0">
              <a:solidFill>
                <a:srgbClr val="495778"/>
              </a:solidFill>
              <a:cs typeface="Tahoma" pitchFamily="34" charset="0"/>
            </a:endParaRPr>
          </a:p>
          <a:p>
            <a:endParaRPr lang="en-US" sz="2400" b="1" dirty="0">
              <a:solidFill>
                <a:srgbClr val="495778"/>
              </a:solidFill>
              <a:cs typeface="Tahoma" pitchFamily="34" charset="0"/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1547813" y="765175"/>
            <a:ext cx="6918325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“Cities and Municipalities of </a:t>
            </a:r>
            <a:r>
              <a:rPr lang="en-US" sz="2600" b="1" dirty="0" err="1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Republika</a:t>
            </a:r>
            <a:r>
              <a:rPr lang="en-U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en-US" sz="2600" b="1" dirty="0" err="1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Srpska</a:t>
            </a:r>
            <a:r>
              <a:rPr lang="en-U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”|</a:t>
            </a:r>
            <a:endParaRPr lang="en-US" sz="2600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</p:txBody>
      </p:sp>
      <p:sp>
        <p:nvSpPr>
          <p:cNvPr id="10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000" dirty="0" err="1" smtClean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Republika</a:t>
            </a:r>
            <a:r>
              <a:rPr lang="en-US" sz="2000" dirty="0" smtClean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Srpska</a:t>
            </a:r>
            <a:r>
              <a:rPr lang="en-US" sz="2000" dirty="0" smtClean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Institute of Statistics</a:t>
            </a:r>
            <a:endParaRPr lang="en-US" sz="2000" dirty="0">
              <a:solidFill>
                <a:srgbClr val="C8E6E6"/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2710" y="1622684"/>
            <a:ext cx="3889955" cy="5063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2357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7" descr="Grafov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Rectangle 20"/>
          <p:cNvSpPr>
            <a:spLocks noChangeArrowheads="1"/>
          </p:cNvSpPr>
          <p:nvPr/>
        </p:nvSpPr>
        <p:spPr bwMode="auto">
          <a:xfrm>
            <a:off x="1500188" y="2143125"/>
            <a:ext cx="7315200" cy="4721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Cyrl-CS" sz="3200" b="1" dirty="0">
              <a:solidFill>
                <a:srgbClr val="495778"/>
              </a:solidFill>
            </a:endParaRPr>
          </a:p>
          <a:p>
            <a:pPr algn="ctr"/>
            <a:r>
              <a:rPr lang="en-US" sz="3400" dirty="0" smtClean="0">
                <a:solidFill>
                  <a:schemeClr val="tx2"/>
                </a:solidFill>
                <a:latin typeface="Arial Narrow" pitchFamily="34" charset="0"/>
              </a:rPr>
              <a:t>2</a:t>
            </a:r>
            <a:r>
              <a:rPr lang="sr-Cyrl-BA" sz="3400" dirty="0" smtClean="0">
                <a:solidFill>
                  <a:schemeClr val="tx2"/>
                </a:solidFill>
                <a:latin typeface="Arial Narrow" pitchFamily="34" charset="0"/>
              </a:rPr>
              <a:t>2</a:t>
            </a:r>
            <a:r>
              <a:rPr lang="sr-Latn-BA" sz="3400" dirty="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sr-Latn-BA" sz="3400" dirty="0" smtClean="0">
                <a:solidFill>
                  <a:schemeClr val="tx2"/>
                </a:solidFill>
                <a:latin typeface="Arial Narrow" pitchFamily="34" charset="0"/>
              </a:rPr>
              <a:t>December </a:t>
            </a:r>
            <a:r>
              <a:rPr lang="sr-Cyrl-CS" sz="3400" dirty="0" smtClean="0">
                <a:solidFill>
                  <a:srgbClr val="495778"/>
                </a:solidFill>
                <a:latin typeface="Arial Narrow" pitchFamily="34" charset="0"/>
              </a:rPr>
              <a:t>2017</a:t>
            </a:r>
            <a:endParaRPr lang="en-US" sz="3400" dirty="0" smtClean="0">
              <a:latin typeface="Arial Narrow" pitchFamily="34" charset="0"/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sr-Latn-BA" sz="3400" b="1" dirty="0" smtClean="0">
                <a:solidFill>
                  <a:srgbClr val="495778"/>
                </a:solidFill>
                <a:latin typeface="Arial Narrow" pitchFamily="34" charset="0"/>
              </a:rPr>
              <a:t>PRESS CONFERENCE</a:t>
            </a:r>
            <a:endParaRPr lang="sr-Latn-BA" sz="3400" b="1" dirty="0" smtClean="0">
              <a:solidFill>
                <a:srgbClr val="495778"/>
              </a:solidFill>
              <a:latin typeface="Arial Narrow" pitchFamily="34" charset="0"/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Latn-BA" sz="3400" b="1" dirty="0">
              <a:solidFill>
                <a:srgbClr val="495778"/>
              </a:solidFill>
              <a:latin typeface="Arial Narrow" pitchFamily="34" charset="0"/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sr-Latn-BA" sz="3400" dirty="0" smtClean="0">
                <a:solidFill>
                  <a:srgbClr val="495778"/>
                </a:solidFill>
                <a:latin typeface="Arial Narrow" pitchFamily="34" charset="0"/>
              </a:rPr>
              <a:t>THANK YOU FOR YOUR ATTENTION</a:t>
            </a:r>
            <a:r>
              <a:rPr lang="en-US" sz="3400" dirty="0">
                <a:solidFill>
                  <a:srgbClr val="495778"/>
                </a:solidFill>
                <a:latin typeface="Arial Narrow" pitchFamily="34" charset="0"/>
              </a:rPr>
              <a:t>!</a:t>
            </a:r>
            <a:endParaRPr lang="sr-Latn-CS" sz="3400" dirty="0">
              <a:solidFill>
                <a:srgbClr val="495778"/>
              </a:solidFill>
              <a:latin typeface="Arial Narrow" pitchFamily="34" charset="0"/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Cyrl-CS" b="1" dirty="0">
              <a:solidFill>
                <a:srgbClr val="495778"/>
              </a:solidFill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Latn-CS" b="1" dirty="0">
              <a:solidFill>
                <a:srgbClr val="495778"/>
              </a:solidFill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Latn-CS" sz="1600" dirty="0">
              <a:solidFill>
                <a:srgbClr val="495778"/>
              </a:solidFill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sr-Latn-CS" sz="1600" dirty="0">
                <a:solidFill>
                  <a:srgbClr val="495778"/>
                </a:solidFill>
              </a:rPr>
              <a:t> </a:t>
            </a:r>
          </a:p>
        </p:txBody>
      </p:sp>
      <p:pic>
        <p:nvPicPr>
          <p:cNvPr id="22533" name="Picture 5" descr="Mali-Transparent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000" dirty="0" err="1" smtClean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Republika</a:t>
            </a:r>
            <a:r>
              <a:rPr lang="en-US" sz="2000" dirty="0" smtClean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Srpska</a:t>
            </a:r>
            <a:r>
              <a:rPr lang="en-US" sz="2000" dirty="0" smtClean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Institute of Statistics</a:t>
            </a:r>
            <a:endParaRPr lang="en-US" sz="2000" dirty="0">
              <a:solidFill>
                <a:srgbClr val="C8E6E6"/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Rad1.JPG"/>
          <p:cNvPicPr/>
          <p:nvPr/>
        </p:nvPicPr>
        <p:blipFill>
          <a:blip r:embed="rId3" cstate="print"/>
          <a:srcRect t="50690" b="14639"/>
          <a:stretch>
            <a:fillRect/>
          </a:stretch>
        </p:blipFill>
        <p:spPr>
          <a:xfrm>
            <a:off x="951865" y="4839335"/>
            <a:ext cx="8192135" cy="201866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000" b="1" dirty="0" smtClean="0">
                <a:solidFill>
                  <a:srgbClr val="495778"/>
                </a:solidFill>
                <a:latin typeface="Arial Narrow" pitchFamily="34" charset="0"/>
              </a:rPr>
              <a:t>LABOUR STATISTICS</a:t>
            </a:r>
            <a:endParaRPr lang="en-US" sz="20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9219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000" dirty="0" err="1" smtClean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Republika</a:t>
            </a:r>
            <a:r>
              <a:rPr lang="en-US" sz="2000" dirty="0" smtClean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Srpska</a:t>
            </a:r>
            <a:r>
              <a:rPr lang="en-US" sz="2000" dirty="0" smtClean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Institute of Statistics</a:t>
            </a:r>
            <a:endParaRPr lang="en-US" sz="2000" dirty="0">
              <a:solidFill>
                <a:srgbClr val="C8E6E6"/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22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9223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9224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9225" name="TextBox 12"/>
          <p:cNvSpPr txBox="1">
            <a:spLocks noChangeArrowheads="1"/>
          </p:cNvSpPr>
          <p:nvPr/>
        </p:nvSpPr>
        <p:spPr bwMode="auto">
          <a:xfrm>
            <a:off x="2916238" y="4365625"/>
            <a:ext cx="1841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200"/>
          </a:p>
        </p:txBody>
      </p:sp>
      <p:pic>
        <p:nvPicPr>
          <p:cNvPr id="9227" name="Picture 14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8" name="Rectangle 13"/>
          <p:cNvSpPr>
            <a:spLocks noChangeArrowheads="1"/>
          </p:cNvSpPr>
          <p:nvPr/>
        </p:nvSpPr>
        <p:spPr bwMode="auto">
          <a:xfrm>
            <a:off x="1655763" y="1302931"/>
            <a:ext cx="7488237" cy="4062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sr-Latn-CS" sz="2400" dirty="0" smtClean="0">
              <a:solidFill>
                <a:srgbClr val="495778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</a:rPr>
              <a:t>Number of employed persons 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263</a:t>
            </a:r>
            <a:r>
              <a:rPr lang="en-US" sz="2600" b="1" dirty="0" smtClean="0">
                <a:solidFill>
                  <a:srgbClr val="495778"/>
                </a:solidFill>
                <a:latin typeface="Arial Narrow" pitchFamily="34" charset="0"/>
              </a:rPr>
              <a:t>,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476</a:t>
            </a:r>
            <a:endParaRPr lang="sr-Latn-BA" sz="2600" b="1" dirty="0" smtClean="0">
              <a:solidFill>
                <a:srgbClr val="495778"/>
              </a:solidFill>
              <a:latin typeface="Arial Narrow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sr-Latn-BA" sz="2600" b="1" dirty="0" smtClean="0">
              <a:solidFill>
                <a:srgbClr val="495778"/>
              </a:solidFill>
              <a:latin typeface="Arial Narrow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</a:rPr>
              <a:t>September </a:t>
            </a:r>
            <a:r>
              <a:rPr lang="sr-Latn-BA" sz="2600" dirty="0" smtClean="0">
                <a:solidFill>
                  <a:srgbClr val="495778"/>
                </a:solidFill>
                <a:latin typeface="Arial Narrow" pitchFamily="34" charset="0"/>
              </a:rPr>
              <a:t>2017/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</a:rPr>
              <a:t>September </a:t>
            </a:r>
            <a:r>
              <a:rPr lang="sr-Latn-BA" sz="2600" dirty="0" smtClean="0">
                <a:solidFill>
                  <a:srgbClr val="495778"/>
                </a:solidFill>
                <a:latin typeface="Arial Narrow" pitchFamily="34" charset="0"/>
              </a:rPr>
              <a:t>2016 </a:t>
            </a:r>
            <a:r>
              <a:rPr lang="sr-Latn-BA" sz="2600" b="1" dirty="0" smtClean="0">
                <a:solidFill>
                  <a:srgbClr val="495778"/>
                </a:solidFill>
                <a:latin typeface="Arial Narrow" pitchFamily="34" charset="0"/>
              </a:rPr>
              <a:t>+</a:t>
            </a:r>
            <a:r>
              <a:rPr lang="sr-Latn-BA" sz="2600" b="1" dirty="0" smtClean="0">
                <a:solidFill>
                  <a:srgbClr val="495778"/>
                </a:solidFill>
                <a:latin typeface="Arial Narrow" pitchFamily="34" charset="0"/>
              </a:rPr>
              <a:t>2</a:t>
            </a:r>
            <a:r>
              <a:rPr lang="en-US" sz="2600" b="1" dirty="0" smtClean="0">
                <a:solidFill>
                  <a:srgbClr val="495778"/>
                </a:solidFill>
                <a:latin typeface="Arial Narrow" pitchFamily="34" charset="0"/>
              </a:rPr>
              <a:t>.</a:t>
            </a:r>
            <a:r>
              <a:rPr lang="sr-Latn-BA" sz="2600" b="1" dirty="0" smtClean="0">
                <a:solidFill>
                  <a:srgbClr val="495778"/>
                </a:solidFill>
                <a:latin typeface="Arial Narrow" pitchFamily="34" charset="0"/>
              </a:rPr>
              <a:t>5</a:t>
            </a:r>
            <a:r>
              <a:rPr lang="sr-Latn-BA" sz="2600" b="1" dirty="0">
                <a:solidFill>
                  <a:srgbClr val="495778"/>
                </a:solidFill>
                <a:latin typeface="Arial Narrow" pitchFamily="34" charset="0"/>
              </a:rPr>
              <a:t>%</a:t>
            </a:r>
            <a:endParaRPr lang="sr-Cyrl-BA" sz="2600" b="1" dirty="0">
              <a:solidFill>
                <a:srgbClr val="495778"/>
              </a:solidFill>
              <a:latin typeface="Arial Narrow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600" dirty="0" err="1" smtClean="0">
                <a:solidFill>
                  <a:srgbClr val="495778"/>
                </a:solidFill>
                <a:latin typeface="Arial Narrow" pitchFamily="34" charset="0"/>
              </a:rPr>
              <a:t>Septembe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</a:rPr>
              <a:t> </a:t>
            </a:r>
            <a:r>
              <a:rPr lang="sr-Latn-BA" sz="2600" dirty="0" smtClean="0">
                <a:solidFill>
                  <a:srgbClr val="495778"/>
                </a:solidFill>
                <a:latin typeface="Arial Narrow" pitchFamily="34" charset="0"/>
              </a:rPr>
              <a:t>2017/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</a:rPr>
              <a:t>March</a:t>
            </a:r>
            <a:r>
              <a:rPr lang="sr-Latn-BA" sz="2600" dirty="0" smtClean="0">
                <a:solidFill>
                  <a:srgbClr val="495778"/>
                </a:solidFill>
                <a:latin typeface="Arial Narrow" pitchFamily="34" charset="0"/>
              </a:rPr>
              <a:t> </a:t>
            </a:r>
            <a:r>
              <a:rPr lang="sr-Latn-BA" sz="2600" dirty="0" smtClean="0">
                <a:solidFill>
                  <a:srgbClr val="495778"/>
                </a:solidFill>
                <a:latin typeface="Arial Narrow" pitchFamily="34" charset="0"/>
              </a:rPr>
              <a:t>2017  </a:t>
            </a:r>
            <a:r>
              <a:rPr lang="sr-Latn-BA" sz="2600" b="1" dirty="0" smtClean="0">
                <a:solidFill>
                  <a:srgbClr val="495778"/>
                </a:solidFill>
                <a:latin typeface="Arial Narrow" pitchFamily="34" charset="0"/>
              </a:rPr>
              <a:t>+</a:t>
            </a:r>
            <a:r>
              <a:rPr lang="sr-Latn-BA" sz="2600" b="1" dirty="0" smtClean="0">
                <a:solidFill>
                  <a:srgbClr val="495778"/>
                </a:solidFill>
                <a:latin typeface="Arial Narrow" pitchFamily="34" charset="0"/>
              </a:rPr>
              <a:t>2</a:t>
            </a:r>
            <a:r>
              <a:rPr lang="en-US" sz="2600" b="1" dirty="0" smtClean="0">
                <a:solidFill>
                  <a:srgbClr val="495778"/>
                </a:solidFill>
                <a:latin typeface="Arial Narrow" pitchFamily="34" charset="0"/>
              </a:rPr>
              <a:t>.</a:t>
            </a:r>
            <a:r>
              <a:rPr lang="sr-Latn-BA" sz="2600" b="1" dirty="0" smtClean="0">
                <a:solidFill>
                  <a:srgbClr val="495778"/>
                </a:solidFill>
                <a:latin typeface="Arial Narrow" pitchFamily="34" charset="0"/>
              </a:rPr>
              <a:t>2</a:t>
            </a:r>
            <a:r>
              <a:rPr lang="sr-Latn-BA" sz="2600" b="1" dirty="0" smtClean="0">
                <a:solidFill>
                  <a:srgbClr val="495778"/>
                </a:solidFill>
                <a:latin typeface="Arial Narrow" pitchFamily="34" charset="0"/>
              </a:rPr>
              <a:t>%</a:t>
            </a:r>
            <a:endParaRPr lang="sr-Latn-CS" sz="2600" b="1" dirty="0" smtClean="0">
              <a:solidFill>
                <a:srgbClr val="495778"/>
              </a:solidFill>
              <a:latin typeface="Arial Narrow" pitchFamily="34" charset="0"/>
            </a:endParaRPr>
          </a:p>
          <a:p>
            <a:endParaRPr lang="sr-Latn-BA" sz="2600" dirty="0" smtClean="0">
              <a:solidFill>
                <a:srgbClr val="495778"/>
              </a:solidFill>
              <a:latin typeface="Arial Narrow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sr-Latn-BA" sz="2600" b="1" dirty="0">
                <a:solidFill>
                  <a:srgbClr val="495778"/>
                </a:solidFill>
                <a:latin typeface="Arial Narrow" pitchFamily="34" charset="0"/>
              </a:rPr>
              <a:t> </a:t>
            </a:r>
            <a:r>
              <a:rPr lang="sr-Latn-BA" sz="2600" b="1" dirty="0" smtClean="0">
                <a:solidFill>
                  <a:srgbClr val="495778"/>
                </a:solidFill>
                <a:latin typeface="Arial Narrow" pitchFamily="34" charset="0"/>
              </a:rPr>
              <a:t>  </a:t>
            </a:r>
            <a:r>
              <a:rPr lang="en-US" sz="2600" b="1" dirty="0" smtClean="0">
                <a:solidFill>
                  <a:srgbClr val="FF0000"/>
                </a:solidFill>
                <a:latin typeface="Arial Narrow" pitchFamily="34" charset="0"/>
              </a:rPr>
              <a:t>The highest number ever recorded in </a:t>
            </a:r>
            <a:r>
              <a:rPr lang="en-US" sz="2600" b="1" dirty="0" err="1" smtClean="0">
                <a:solidFill>
                  <a:srgbClr val="FF0000"/>
                </a:solidFill>
                <a:latin typeface="Arial Narrow" pitchFamily="34" charset="0"/>
              </a:rPr>
              <a:t>Republika</a:t>
            </a:r>
            <a:r>
              <a:rPr lang="en-US" sz="2600" b="1" dirty="0" smtClean="0"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Arial Narrow" pitchFamily="34" charset="0"/>
              </a:rPr>
              <a:t>Srpska</a:t>
            </a:r>
            <a:endParaRPr lang="sr-Cyrl-BA" sz="2600" b="1" dirty="0" smtClean="0">
              <a:solidFill>
                <a:srgbClr val="FF0000"/>
              </a:solidFill>
              <a:latin typeface="Arial Narrow" pitchFamily="34" charset="0"/>
            </a:endParaRPr>
          </a:p>
          <a:p>
            <a:pPr>
              <a:buFont typeface="Arial" pitchFamily="34" charset="0"/>
              <a:buChar char="•"/>
            </a:pPr>
            <a:endParaRPr lang="sr-Cyrl-BA" sz="2600" b="1" dirty="0">
              <a:solidFill>
                <a:srgbClr val="495778"/>
              </a:solidFill>
              <a:latin typeface="Arial Narrow" pitchFamily="34" charset="0"/>
            </a:endParaRPr>
          </a:p>
          <a:p>
            <a:endParaRPr lang="sr-Cyrl-BA" sz="2600" dirty="0" smtClean="0">
              <a:solidFill>
                <a:srgbClr val="495778"/>
              </a:solidFill>
              <a:latin typeface="Arial Narrow" pitchFamily="34" charset="0"/>
            </a:endParaRPr>
          </a:p>
        </p:txBody>
      </p:sp>
      <p:sp>
        <p:nvSpPr>
          <p:cNvPr id="15" name="TextBox 13"/>
          <p:cNvSpPr txBox="1">
            <a:spLocks noChangeArrowheads="1"/>
          </p:cNvSpPr>
          <p:nvPr/>
        </p:nvSpPr>
        <p:spPr bwMode="auto">
          <a:xfrm>
            <a:off x="1475656" y="620688"/>
            <a:ext cx="24609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SEPTEMBER 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201</a:t>
            </a:r>
            <a:r>
              <a:rPr lang="sr-Cyrl-BA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7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endParaRPr lang="en-US" sz="24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61442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Rad1.JPG"/>
          <p:cNvPicPr/>
          <p:nvPr/>
        </p:nvPicPr>
        <p:blipFill>
          <a:blip r:embed="rId3" cstate="print"/>
          <a:srcRect t="50690" b="14639"/>
          <a:stretch>
            <a:fillRect/>
          </a:stretch>
        </p:blipFill>
        <p:spPr>
          <a:xfrm>
            <a:off x="951865" y="4839335"/>
            <a:ext cx="8192135" cy="201866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000" b="1" dirty="0" smtClean="0">
                <a:solidFill>
                  <a:srgbClr val="495778"/>
                </a:solidFill>
                <a:latin typeface="Arial Narrow" pitchFamily="34" charset="0"/>
              </a:rPr>
              <a:t>LABOUR STATISTICS</a:t>
            </a:r>
            <a:endParaRPr lang="en-US" sz="20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9219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000" dirty="0" err="1" smtClean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Republika</a:t>
            </a:r>
            <a:r>
              <a:rPr lang="en-US" sz="2000" dirty="0" smtClean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Srpska</a:t>
            </a:r>
            <a:r>
              <a:rPr lang="en-US" sz="2000" dirty="0" smtClean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Institute of Statistics</a:t>
            </a:r>
            <a:endParaRPr lang="en-US" sz="2000" dirty="0">
              <a:solidFill>
                <a:srgbClr val="C8E6E6"/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22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9223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9224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9225" name="TextBox 12"/>
          <p:cNvSpPr txBox="1">
            <a:spLocks noChangeArrowheads="1"/>
          </p:cNvSpPr>
          <p:nvPr/>
        </p:nvSpPr>
        <p:spPr bwMode="auto">
          <a:xfrm>
            <a:off x="2916238" y="4365625"/>
            <a:ext cx="1841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200"/>
          </a:p>
        </p:txBody>
      </p:sp>
      <p:pic>
        <p:nvPicPr>
          <p:cNvPr id="9227" name="Picture 14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8" name="Rectangle 13"/>
          <p:cNvSpPr>
            <a:spLocks noChangeArrowheads="1"/>
          </p:cNvSpPr>
          <p:nvPr/>
        </p:nvSpPr>
        <p:spPr bwMode="auto">
          <a:xfrm>
            <a:off x="1613223" y="1556792"/>
            <a:ext cx="7135242" cy="3662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endParaRPr lang="sr-Latn-CS" sz="2400" dirty="0" smtClean="0">
              <a:solidFill>
                <a:srgbClr val="495778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</a:rPr>
              <a:t>Business entities employ 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</a:rPr>
              <a:t>221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</a:rPr>
              <a:t>,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</a:rPr>
              <a:t>685 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</a:rPr>
              <a:t>persons</a:t>
            </a:r>
            <a:endParaRPr lang="sr-Cyrl-BA" sz="2600" dirty="0" smtClean="0">
              <a:solidFill>
                <a:srgbClr val="495778"/>
              </a:solidFill>
              <a:latin typeface="Arial Narrow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sr-Cyrl-BA" sz="2600" dirty="0" smtClean="0">
              <a:solidFill>
                <a:srgbClr val="495778"/>
              </a:solidFill>
              <a:latin typeface="Arial Narrow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600" dirty="0">
                <a:solidFill>
                  <a:srgbClr val="495778"/>
                </a:solidFill>
                <a:latin typeface="Arial Narrow" pitchFamily="34" charset="0"/>
                <a:sym typeface="Symbol" panose="05050102010706020507" pitchFamily="18" charset="2"/>
              </a:rPr>
              <a:t>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  <a:sym typeface="Symbol" panose="05050102010706020507" pitchFamily="18" charset="2"/>
              </a:rPr>
              <a:t>2017/</a:t>
            </a:r>
            <a:r>
              <a:rPr lang="en-US" sz="2600" dirty="0">
                <a:solidFill>
                  <a:srgbClr val="495778"/>
                </a:solidFill>
                <a:latin typeface="Arial Narrow" pitchFamily="34" charset="0"/>
                <a:sym typeface="Symbol" panose="05050102010706020507" pitchFamily="18" charset="2"/>
              </a:rPr>
              <a:t> 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  <a:sym typeface="Symbol" panose="05050102010706020507" pitchFamily="18" charset="2"/>
              </a:rPr>
              <a:t>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  <a:sym typeface="Symbol" panose="05050102010706020507" pitchFamily="18" charset="2"/>
              </a:rPr>
              <a:t>2016</a:t>
            </a:r>
            <a:r>
              <a:rPr lang="sr-Latn-BA" sz="2600" dirty="0" smtClean="0">
                <a:solidFill>
                  <a:srgbClr val="495778"/>
                </a:solidFill>
                <a:latin typeface="Arial Narrow" pitchFamily="34" charset="0"/>
                <a:sym typeface="Symbol" panose="05050102010706020507" pitchFamily="18" charset="2"/>
              </a:rPr>
              <a:t>  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  <a:sym typeface="Symbol" panose="05050102010706020507" pitchFamily="18" charset="2"/>
              </a:rPr>
              <a:t>+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  <a:sym typeface="Symbol" panose="05050102010706020507" pitchFamily="18" charset="2"/>
              </a:rPr>
              <a:t>2</a:t>
            </a:r>
            <a:r>
              <a:rPr lang="en-US" sz="2600" b="1" dirty="0" smtClean="0">
                <a:solidFill>
                  <a:srgbClr val="495778"/>
                </a:solidFill>
                <a:latin typeface="Arial Narrow" pitchFamily="34" charset="0"/>
                <a:sym typeface="Symbol" panose="05050102010706020507" pitchFamily="18" charset="2"/>
              </a:rPr>
              <a:t>.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  <a:sym typeface="Symbol" panose="05050102010706020507" pitchFamily="18" charset="2"/>
              </a:rPr>
              <a:t>9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  <a:sym typeface="Symbol" panose="05050102010706020507" pitchFamily="18" charset="2"/>
              </a:rPr>
              <a:t>%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600" dirty="0">
                <a:solidFill>
                  <a:srgbClr val="495778"/>
                </a:solidFill>
                <a:latin typeface="Arial Narrow" pitchFamily="34" charset="0"/>
                <a:sym typeface="Symbol" panose="05050102010706020507" pitchFamily="18" charset="2"/>
              </a:rPr>
              <a:t></a:t>
            </a:r>
            <a:r>
              <a:rPr lang="sr-Cyrl-BA" sz="2600" dirty="0">
                <a:solidFill>
                  <a:srgbClr val="495778"/>
                </a:solidFill>
                <a:latin typeface="Arial Narrow" pitchFamily="34" charset="0"/>
                <a:sym typeface="Symbol" panose="05050102010706020507" pitchFamily="18" charset="2"/>
              </a:rPr>
              <a:t>2017/</a:t>
            </a:r>
            <a:r>
              <a:rPr lang="en-US" sz="2600" dirty="0">
                <a:solidFill>
                  <a:srgbClr val="495778"/>
                </a:solidFill>
                <a:latin typeface="Arial Narrow" pitchFamily="34" charset="0"/>
                <a:sym typeface="Symbol" panose="05050102010706020507" pitchFamily="18" charset="2"/>
              </a:rPr>
              <a:t> 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  <a:sym typeface="Symbol" panose="05050102010706020507" pitchFamily="18" charset="2"/>
              </a:rPr>
              <a:t>2012</a:t>
            </a:r>
            <a:r>
              <a:rPr lang="sr-Latn-BA" sz="2600" dirty="0" smtClean="0">
                <a:solidFill>
                  <a:srgbClr val="495778"/>
                </a:solidFill>
                <a:latin typeface="Arial Narrow" pitchFamily="34" charset="0"/>
                <a:sym typeface="Symbol" panose="05050102010706020507" pitchFamily="18" charset="2"/>
              </a:rPr>
              <a:t>  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  <a:sym typeface="Symbol" panose="05050102010706020507" pitchFamily="18" charset="2"/>
              </a:rPr>
              <a:t>+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  <a:sym typeface="Symbol" panose="05050102010706020507" pitchFamily="18" charset="2"/>
              </a:rPr>
              <a:t>9</a:t>
            </a:r>
            <a:r>
              <a:rPr lang="en-US" sz="2600" b="1" dirty="0" smtClean="0">
                <a:solidFill>
                  <a:srgbClr val="495778"/>
                </a:solidFill>
                <a:latin typeface="Arial Narrow" pitchFamily="34" charset="0"/>
                <a:sym typeface="Symbol" panose="05050102010706020507" pitchFamily="18" charset="2"/>
              </a:rPr>
              <a:t>.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  <a:sym typeface="Symbol" panose="05050102010706020507" pitchFamily="18" charset="2"/>
              </a:rPr>
              <a:t>4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  <a:sym typeface="Symbol" panose="05050102010706020507" pitchFamily="18" charset="2"/>
              </a:rPr>
              <a:t>%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600" dirty="0">
                <a:solidFill>
                  <a:srgbClr val="495778"/>
                </a:solidFill>
                <a:latin typeface="Arial Narrow" pitchFamily="34" charset="0"/>
                <a:sym typeface="Symbol" panose="05050102010706020507" pitchFamily="18" charset="2"/>
              </a:rPr>
              <a:t></a:t>
            </a:r>
            <a:r>
              <a:rPr lang="sr-Cyrl-BA" sz="2600" dirty="0">
                <a:solidFill>
                  <a:srgbClr val="495778"/>
                </a:solidFill>
                <a:latin typeface="Arial Narrow" pitchFamily="34" charset="0"/>
                <a:sym typeface="Symbol" panose="05050102010706020507" pitchFamily="18" charset="2"/>
              </a:rPr>
              <a:t>2017/</a:t>
            </a:r>
            <a:r>
              <a:rPr lang="en-US" sz="2600" dirty="0">
                <a:solidFill>
                  <a:srgbClr val="495778"/>
                </a:solidFill>
                <a:latin typeface="Arial Narrow" pitchFamily="34" charset="0"/>
                <a:sym typeface="Symbol" panose="05050102010706020507" pitchFamily="18" charset="2"/>
              </a:rPr>
              <a:t> 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  <a:sym typeface="Symbol" panose="05050102010706020507" pitchFamily="18" charset="2"/>
              </a:rPr>
              <a:t>2007</a:t>
            </a:r>
            <a:r>
              <a:rPr lang="sr-Latn-BA" sz="2600" dirty="0" smtClean="0">
                <a:solidFill>
                  <a:srgbClr val="495778"/>
                </a:solidFill>
                <a:latin typeface="Arial Narrow" pitchFamily="34" charset="0"/>
                <a:sym typeface="Symbol" panose="05050102010706020507" pitchFamily="18" charset="2"/>
              </a:rPr>
              <a:t>  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  <a:sym typeface="Symbol" panose="05050102010706020507" pitchFamily="18" charset="2"/>
              </a:rPr>
              <a:t>+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  <a:sym typeface="Symbol" panose="05050102010706020507" pitchFamily="18" charset="2"/>
              </a:rPr>
              <a:t>0</a:t>
            </a:r>
            <a:r>
              <a:rPr lang="en-US" sz="2600" b="1" dirty="0" smtClean="0">
                <a:solidFill>
                  <a:srgbClr val="495778"/>
                </a:solidFill>
                <a:latin typeface="Arial Narrow" pitchFamily="34" charset="0"/>
                <a:sym typeface="Symbol" panose="05050102010706020507" pitchFamily="18" charset="2"/>
              </a:rPr>
              <a:t>.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  <a:sym typeface="Symbol" panose="05050102010706020507" pitchFamily="18" charset="2"/>
              </a:rPr>
              <a:t>9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  <a:sym typeface="Symbol" panose="05050102010706020507" pitchFamily="18" charset="2"/>
              </a:rPr>
              <a:t>%</a:t>
            </a:r>
            <a:endParaRPr lang="sr-Latn-BA" sz="2600" b="1" dirty="0">
              <a:solidFill>
                <a:srgbClr val="495778"/>
              </a:solidFill>
              <a:latin typeface="Arial Narrow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sr-Latn-BA" sz="2600" b="1" dirty="0" smtClean="0">
              <a:solidFill>
                <a:srgbClr val="495778"/>
              </a:solidFill>
              <a:latin typeface="Arial Narrow" pitchFamily="34" charset="0"/>
            </a:endParaRPr>
          </a:p>
          <a:p>
            <a:endParaRPr lang="sr-Cyrl-BA" sz="2600" b="1" dirty="0">
              <a:solidFill>
                <a:srgbClr val="495778"/>
              </a:solidFill>
              <a:latin typeface="Arial Narrow" pitchFamily="34" charset="0"/>
            </a:endParaRPr>
          </a:p>
          <a:p>
            <a:endParaRPr lang="sr-Cyrl-BA" sz="2600" dirty="0" smtClean="0">
              <a:solidFill>
                <a:srgbClr val="495778"/>
              </a:solidFill>
              <a:latin typeface="Arial Narrow" pitchFamily="34" charset="0"/>
            </a:endParaRPr>
          </a:p>
        </p:txBody>
      </p:sp>
      <p:sp>
        <p:nvSpPr>
          <p:cNvPr id="15" name="TextBox 13"/>
          <p:cNvSpPr txBox="1">
            <a:spLocks noChangeArrowheads="1"/>
          </p:cNvSpPr>
          <p:nvPr/>
        </p:nvSpPr>
        <p:spPr bwMode="auto">
          <a:xfrm>
            <a:off x="1475656" y="620688"/>
            <a:ext cx="25314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SEPTEMBER 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201</a:t>
            </a:r>
            <a:r>
              <a:rPr lang="sr-Cyrl-BA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7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endParaRPr lang="en-US" sz="24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68598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Rad1.JPG"/>
          <p:cNvPicPr/>
          <p:nvPr/>
        </p:nvPicPr>
        <p:blipFill>
          <a:blip r:embed="rId3" cstate="print"/>
          <a:srcRect t="50690" b="14639"/>
          <a:stretch>
            <a:fillRect/>
          </a:stretch>
        </p:blipFill>
        <p:spPr>
          <a:xfrm>
            <a:off x="951865" y="4839335"/>
            <a:ext cx="8192135" cy="201866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000" b="1" dirty="0" smtClean="0">
                <a:solidFill>
                  <a:srgbClr val="495778"/>
                </a:solidFill>
                <a:latin typeface="Arial Narrow" pitchFamily="34" charset="0"/>
              </a:rPr>
              <a:t>LABOUR STATISTICS</a:t>
            </a:r>
            <a:endParaRPr lang="en-US" sz="20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9219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000" dirty="0" err="1" smtClean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Republika</a:t>
            </a:r>
            <a:r>
              <a:rPr lang="en-US" sz="2000" dirty="0" smtClean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Srpska</a:t>
            </a:r>
            <a:r>
              <a:rPr lang="en-US" sz="2000" dirty="0" smtClean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Institute of Statistics</a:t>
            </a:r>
            <a:endParaRPr lang="en-US" sz="2000" dirty="0">
              <a:solidFill>
                <a:srgbClr val="C8E6E6"/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22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9223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9224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9225" name="TextBox 12"/>
          <p:cNvSpPr txBox="1">
            <a:spLocks noChangeArrowheads="1"/>
          </p:cNvSpPr>
          <p:nvPr/>
        </p:nvSpPr>
        <p:spPr bwMode="auto">
          <a:xfrm>
            <a:off x="2916238" y="4365625"/>
            <a:ext cx="1841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200"/>
          </a:p>
        </p:txBody>
      </p:sp>
      <p:pic>
        <p:nvPicPr>
          <p:cNvPr id="9227" name="Picture 14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8" name="Rectangle 13"/>
          <p:cNvSpPr>
            <a:spLocks noChangeArrowheads="1"/>
          </p:cNvSpPr>
          <p:nvPr/>
        </p:nvSpPr>
        <p:spPr bwMode="auto">
          <a:xfrm>
            <a:off x="1613222" y="1556792"/>
            <a:ext cx="7488237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endParaRPr lang="sr-Latn-CS" sz="2400" dirty="0" smtClean="0">
              <a:solidFill>
                <a:srgbClr val="495778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</a:rPr>
              <a:t>Average monthly net wage </a:t>
            </a:r>
            <a:r>
              <a:rPr lang="sr-Cyrl-CS" sz="2600" b="1" dirty="0" smtClean="0">
                <a:solidFill>
                  <a:srgbClr val="495778"/>
                </a:solidFill>
                <a:latin typeface="Arial Narrow" pitchFamily="34" charset="0"/>
              </a:rPr>
              <a:t>8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32</a:t>
            </a:r>
            <a:r>
              <a:rPr lang="sr-Cyrl-CS" sz="2600" dirty="0" smtClean="0">
                <a:solidFill>
                  <a:srgbClr val="495778"/>
                </a:solidFill>
                <a:latin typeface="Arial Narrow" pitchFamily="34" charset="0"/>
              </a:rPr>
              <a:t> </a:t>
            </a:r>
            <a:r>
              <a:rPr lang="sr-Cyrl-CS" sz="2600" b="1" dirty="0" smtClean="0">
                <a:solidFill>
                  <a:srgbClr val="495778"/>
                </a:solidFill>
                <a:latin typeface="Arial Narrow" pitchFamily="34" charset="0"/>
              </a:rPr>
              <a:t>КМ</a:t>
            </a:r>
            <a:endParaRPr lang="sr-Latn-CS" sz="2600" b="1" dirty="0" smtClean="0">
              <a:solidFill>
                <a:srgbClr val="495778"/>
              </a:solidFill>
              <a:latin typeface="Arial Narrow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sr-Cyrl-BA" sz="2600" b="1" dirty="0">
              <a:solidFill>
                <a:srgbClr val="495778"/>
              </a:solidFill>
              <a:latin typeface="Arial Narrow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sr-Cyrl-BA" sz="2600" dirty="0">
                <a:solidFill>
                  <a:srgbClr val="495778"/>
                </a:solidFill>
                <a:latin typeface="Arial Narrow" pitchFamily="34" charset="0"/>
              </a:rPr>
              <a:t> 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</a:rPr>
              <a:t>  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</a:rPr>
              <a:t>Average monthly gross wage 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1</a:t>
            </a:r>
            <a:r>
              <a:rPr lang="en-US" sz="2600" b="1" dirty="0" smtClean="0">
                <a:solidFill>
                  <a:srgbClr val="495778"/>
                </a:solidFill>
                <a:latin typeface="Arial Narrow" pitchFamily="34" charset="0"/>
              </a:rPr>
              <a:t>,3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34 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КМ</a:t>
            </a:r>
          </a:p>
          <a:p>
            <a:pPr>
              <a:buFont typeface="Arial" pitchFamily="34" charset="0"/>
              <a:buChar char="•"/>
            </a:pPr>
            <a:endParaRPr lang="sr-Cyrl-BA" sz="2600" b="1" dirty="0">
              <a:solidFill>
                <a:srgbClr val="495778"/>
              </a:solidFill>
              <a:latin typeface="Arial Narrow" pitchFamily="34" charset="0"/>
            </a:endParaRPr>
          </a:p>
          <a:p>
            <a:endParaRPr lang="sr-Cyrl-BA" sz="2600" dirty="0" smtClean="0">
              <a:solidFill>
                <a:srgbClr val="495778"/>
              </a:solidFill>
              <a:latin typeface="Arial Narrow" pitchFamily="34" charset="0"/>
            </a:endParaRPr>
          </a:p>
        </p:txBody>
      </p:sp>
      <p:sp>
        <p:nvSpPr>
          <p:cNvPr id="15" name="TextBox 13"/>
          <p:cNvSpPr txBox="1">
            <a:spLocks noChangeArrowheads="1"/>
          </p:cNvSpPr>
          <p:nvPr/>
        </p:nvSpPr>
        <p:spPr bwMode="auto">
          <a:xfrm>
            <a:off x="1475656" y="620688"/>
            <a:ext cx="24064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DECEMBER 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201</a:t>
            </a:r>
            <a:r>
              <a:rPr lang="sr-Cyrl-BA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7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endParaRPr lang="en-US" sz="24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51464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Rad1.JPG"/>
          <p:cNvPicPr/>
          <p:nvPr/>
        </p:nvPicPr>
        <p:blipFill>
          <a:blip r:embed="rId3" cstate="print"/>
          <a:srcRect t="50690" b="14639"/>
          <a:stretch>
            <a:fillRect/>
          </a:stretch>
        </p:blipFill>
        <p:spPr>
          <a:xfrm>
            <a:off x="951865" y="4829175"/>
            <a:ext cx="8192135" cy="201866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000" b="1" dirty="0" smtClean="0">
                <a:solidFill>
                  <a:srgbClr val="495778"/>
                </a:solidFill>
                <a:latin typeface="Arial Narrow" pitchFamily="34" charset="0"/>
              </a:rPr>
              <a:t>LABOUR STATISTICS</a:t>
            </a:r>
            <a:endParaRPr lang="en-US" sz="20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10243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67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000" dirty="0" err="1" smtClean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Republika</a:t>
            </a:r>
            <a:r>
              <a:rPr lang="en-US" sz="2000" dirty="0" smtClean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Srpska</a:t>
            </a:r>
            <a:r>
              <a:rPr lang="en-US" sz="2000" dirty="0" smtClean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Institute of Statistics</a:t>
            </a:r>
            <a:endParaRPr lang="en-US" sz="2000" dirty="0">
              <a:solidFill>
                <a:srgbClr val="C8E6E6"/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245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10246" name="Rectangle 13"/>
          <p:cNvSpPr>
            <a:spLocks noChangeArrowheads="1"/>
          </p:cNvSpPr>
          <p:nvPr/>
        </p:nvSpPr>
        <p:spPr bwMode="auto">
          <a:xfrm>
            <a:off x="1447482" y="4196348"/>
            <a:ext cx="72009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Graph</a:t>
            </a:r>
            <a:r>
              <a:rPr lang="sr-Cyrl-BA" sz="1600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1</a:t>
            </a:r>
            <a:r>
              <a:rPr lang="sr-Cyrl-BA" sz="1600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. </a:t>
            </a:r>
            <a:r>
              <a:rPr lang="en-US" sz="1600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Average net wages of employed persons by month</a:t>
            </a:r>
            <a:endParaRPr lang="en-US" sz="1600" dirty="0">
              <a:solidFill>
                <a:schemeClr val="tx2"/>
              </a:solidFill>
              <a:latin typeface="Arial Narrow" pitchFamily="34" charset="0"/>
              <a:cs typeface="Tahoma" pitchFamily="34" charset="0"/>
            </a:endParaRPr>
          </a:p>
        </p:txBody>
      </p:sp>
      <p:sp>
        <p:nvSpPr>
          <p:cNvPr id="10247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10248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10249" name="TextBox 12"/>
          <p:cNvSpPr txBox="1">
            <a:spLocks noChangeArrowheads="1"/>
          </p:cNvSpPr>
          <p:nvPr/>
        </p:nvSpPr>
        <p:spPr bwMode="auto">
          <a:xfrm>
            <a:off x="2916238" y="4365625"/>
            <a:ext cx="1841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200"/>
          </a:p>
        </p:txBody>
      </p:sp>
      <p:pic>
        <p:nvPicPr>
          <p:cNvPr id="10250" name="Picture 14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6732240" y="858053"/>
            <a:ext cx="572765" cy="343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bs-Cyrl-BA" sz="12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Narrow" panose="020B0606020202030204" pitchFamily="34" charset="0"/>
                <a:ea typeface="Tahoma" pitchFamily="34" charset="0"/>
                <a:cs typeface="Tahoma" pitchFamily="34" charset="0"/>
              </a:rPr>
              <a:t>КМ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 Narrow" panose="020B0606020202030204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1214670"/>
              </p:ext>
            </p:extLst>
          </p:nvPr>
        </p:nvGraphicFramePr>
        <p:xfrm>
          <a:off x="2627784" y="1106909"/>
          <a:ext cx="4572000" cy="2545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ijene6.jpg"/>
          <p:cNvPicPr/>
          <p:nvPr/>
        </p:nvPicPr>
        <p:blipFill>
          <a:blip r:embed="rId3" cstate="print"/>
          <a:srcRect t="37751" b="24681"/>
          <a:stretch>
            <a:fillRect/>
          </a:stretch>
        </p:blipFill>
        <p:spPr>
          <a:xfrm>
            <a:off x="1195070" y="4843780"/>
            <a:ext cx="7948930" cy="20142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000" b="1" dirty="0" smtClean="0">
                <a:solidFill>
                  <a:srgbClr val="495778"/>
                </a:solidFill>
                <a:latin typeface="Arial Narrow" pitchFamily="34" charset="0"/>
              </a:rPr>
              <a:t>PRICES STATISTICS</a:t>
            </a:r>
            <a:endParaRPr lang="en-US" sz="20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12292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000" dirty="0" err="1" smtClean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Republika</a:t>
            </a:r>
            <a:r>
              <a:rPr lang="en-US" sz="2000" dirty="0" smtClean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Srpska</a:t>
            </a:r>
            <a:r>
              <a:rPr lang="en-US" sz="2000" dirty="0" smtClean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Institute of Statistics</a:t>
            </a:r>
            <a:endParaRPr lang="en-US" sz="2000" dirty="0">
              <a:solidFill>
                <a:srgbClr val="C8E6E6"/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29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12295" name="Rectangle 13"/>
          <p:cNvSpPr>
            <a:spLocks noChangeArrowheads="1"/>
          </p:cNvSpPr>
          <p:nvPr/>
        </p:nvSpPr>
        <p:spPr bwMode="auto">
          <a:xfrm>
            <a:off x="1403350" y="1773238"/>
            <a:ext cx="795655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Cyrl-BA" sz="2200" dirty="0">
                <a:solidFill>
                  <a:srgbClr val="495778"/>
                </a:solidFill>
                <a:cs typeface="Tahoma" pitchFamily="34" charset="0"/>
              </a:rPr>
              <a:t> </a:t>
            </a:r>
            <a:endParaRPr lang="en-US" sz="2200" dirty="0">
              <a:solidFill>
                <a:srgbClr val="495778"/>
              </a:solidFill>
              <a:cs typeface="Tahoma" pitchFamily="34" charset="0"/>
            </a:endParaRPr>
          </a:p>
          <a:p>
            <a:pPr>
              <a:buFont typeface="Arial" charset="0"/>
              <a:buChar char="•"/>
            </a:pPr>
            <a:r>
              <a:rPr lang="sr-Cyrl-BA" sz="26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 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Monthly inflation 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-</a:t>
            </a:r>
            <a:r>
              <a:rPr lang="sr-Cyrl-C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0</a:t>
            </a:r>
            <a:r>
              <a:rPr lang="en-U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.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1</a:t>
            </a:r>
            <a:r>
              <a:rPr lang="sr-Cyrl-C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%</a:t>
            </a:r>
          </a:p>
          <a:p>
            <a:endParaRPr lang="en-US" sz="26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26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 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Annual inflation </a:t>
            </a:r>
            <a:r>
              <a:rPr lang="sr-Cyrl-C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(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</a:rPr>
              <a:t>November</a:t>
            </a:r>
            <a:r>
              <a:rPr lang="sr-Latn-C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201</a:t>
            </a:r>
            <a:r>
              <a:rPr lang="sr-Latn-BA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7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/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November 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201</a:t>
            </a:r>
            <a:r>
              <a:rPr lang="sr-Latn-BA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6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) </a:t>
            </a:r>
            <a:r>
              <a:rPr lang="sr-Latn-BA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0</a:t>
            </a:r>
            <a:r>
              <a:rPr lang="en-U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.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3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%</a:t>
            </a:r>
            <a:endParaRPr lang="sr-Cyrl-BA" sz="26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endParaRPr lang="sr-Cyrl-BA" sz="2200" dirty="0">
              <a:solidFill>
                <a:srgbClr val="495778"/>
              </a:solidFill>
              <a:latin typeface="Cambria" pitchFamily="18" charset="0"/>
            </a:endParaRPr>
          </a:p>
          <a:p>
            <a:r>
              <a:rPr lang="sr-Cyrl-CS" sz="2200" b="1" dirty="0">
                <a:solidFill>
                  <a:srgbClr val="495778"/>
                </a:solidFill>
                <a:latin typeface="Cambria" pitchFamily="18" charset="0"/>
              </a:rPr>
              <a:t>   </a:t>
            </a:r>
            <a:r>
              <a:rPr lang="sr-Cyrl-CS" sz="2200" b="1" dirty="0">
                <a:solidFill>
                  <a:srgbClr val="495778"/>
                </a:solidFill>
                <a:cs typeface="Tahoma" pitchFamily="34" charset="0"/>
              </a:rPr>
              <a:t> </a:t>
            </a:r>
            <a:endParaRPr lang="en-US" sz="2200" b="1" dirty="0">
              <a:solidFill>
                <a:srgbClr val="495778"/>
              </a:solidFill>
              <a:latin typeface="Cambria" pitchFamily="18" charset="0"/>
            </a:endParaRPr>
          </a:p>
          <a:p>
            <a:pPr>
              <a:buFont typeface="Arial" charset="0"/>
              <a:buChar char="•"/>
            </a:pPr>
            <a:endParaRPr lang="ru-RU" sz="2200" b="1" dirty="0">
              <a:solidFill>
                <a:srgbClr val="495778"/>
              </a:solidFill>
            </a:endParaRPr>
          </a:p>
        </p:txBody>
      </p:sp>
      <p:pic>
        <p:nvPicPr>
          <p:cNvPr id="12296" name="Picture 8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1475656" y="692696"/>
            <a:ext cx="24064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DECEMBER 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201</a:t>
            </a:r>
            <a:r>
              <a:rPr lang="sr-Cyrl-BA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7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endParaRPr lang="en-US" sz="24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ijene6.jpg"/>
          <p:cNvPicPr/>
          <p:nvPr/>
        </p:nvPicPr>
        <p:blipFill>
          <a:blip r:embed="rId3" cstate="print"/>
          <a:srcRect t="37751" b="24681"/>
          <a:stretch>
            <a:fillRect/>
          </a:stretch>
        </p:blipFill>
        <p:spPr>
          <a:xfrm>
            <a:off x="1195070" y="4843780"/>
            <a:ext cx="7948930" cy="20142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000" b="1" dirty="0" smtClean="0">
                <a:solidFill>
                  <a:srgbClr val="495778"/>
                </a:solidFill>
                <a:latin typeface="Arial Narrow" pitchFamily="34" charset="0"/>
              </a:rPr>
              <a:t>PRICES STATISTICS</a:t>
            </a:r>
            <a:endParaRPr lang="en-US" sz="20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13316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000" dirty="0" err="1" smtClean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Republika</a:t>
            </a:r>
            <a:r>
              <a:rPr lang="en-US" sz="2000" dirty="0" smtClean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Srpska</a:t>
            </a:r>
            <a:r>
              <a:rPr lang="en-US" sz="2000" dirty="0" smtClean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Institute of Statistics</a:t>
            </a:r>
            <a:endParaRPr lang="en-US" sz="2000" dirty="0">
              <a:solidFill>
                <a:srgbClr val="C8E6E6"/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31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13319" name="TextBox 15"/>
          <p:cNvSpPr txBox="1">
            <a:spLocks noChangeArrowheads="1"/>
          </p:cNvSpPr>
          <p:nvPr/>
        </p:nvSpPr>
        <p:spPr bwMode="auto">
          <a:xfrm>
            <a:off x="1403648" y="908720"/>
            <a:ext cx="8137525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Cyrl-CS" sz="2000" b="1" dirty="0">
                <a:solidFill>
                  <a:srgbClr val="495778"/>
                </a:solidFill>
                <a:cs typeface="Tahoma" pitchFamily="34" charset="0"/>
              </a:rPr>
              <a:t>     </a:t>
            </a:r>
            <a:endParaRPr lang="en-US" sz="2000" b="1" dirty="0">
              <a:solidFill>
                <a:srgbClr val="495778"/>
              </a:solidFill>
              <a:cs typeface="Tahoma" pitchFamily="34" charset="0"/>
            </a:endParaRPr>
          </a:p>
          <a:p>
            <a:r>
              <a:rPr lang="sr-Cyrl-CS" sz="2400" b="1" dirty="0" smtClean="0">
                <a:solidFill>
                  <a:srgbClr val="495778"/>
                </a:solidFill>
              </a:rPr>
              <a:t> </a:t>
            </a:r>
            <a:endParaRPr lang="sr-Cyrl-CS" sz="2400" b="1" dirty="0">
              <a:solidFill>
                <a:srgbClr val="495778"/>
              </a:solidFill>
            </a:endParaRPr>
          </a:p>
          <a:p>
            <a:endParaRPr lang="sr-Cyrl-CS" sz="2000" b="1" dirty="0">
              <a:solidFill>
                <a:srgbClr val="495778"/>
              </a:solidFill>
            </a:endParaRPr>
          </a:p>
          <a:p>
            <a:endParaRPr lang="sr-Cyrl-CS" sz="2000" b="1" dirty="0">
              <a:solidFill>
                <a:srgbClr val="495778"/>
              </a:solidFill>
            </a:endParaRPr>
          </a:p>
          <a:p>
            <a:endParaRPr lang="sr-Cyrl-CS" sz="2000" b="1" dirty="0">
              <a:solidFill>
                <a:srgbClr val="495778"/>
              </a:solidFill>
            </a:endParaRPr>
          </a:p>
          <a:p>
            <a:endParaRPr lang="sr-Cyrl-BA" sz="2000" b="1" dirty="0">
              <a:solidFill>
                <a:srgbClr val="495778"/>
              </a:solidFill>
            </a:endParaRPr>
          </a:p>
          <a:p>
            <a:r>
              <a:rPr lang="sr-Cyrl-BA" sz="2400" b="1" i="1" dirty="0">
                <a:solidFill>
                  <a:srgbClr val="495778"/>
                </a:solidFill>
                <a:cs typeface="Tahoma" pitchFamily="34" charset="0"/>
              </a:rPr>
              <a:t>  </a:t>
            </a:r>
            <a:endParaRPr lang="en-US" sz="2400" b="1" i="1" dirty="0">
              <a:solidFill>
                <a:srgbClr val="495778"/>
              </a:solidFill>
              <a:cs typeface="Tahoma" pitchFamily="34" charset="0"/>
            </a:endParaRPr>
          </a:p>
          <a:p>
            <a:r>
              <a:rPr lang="en-US" sz="2000" b="1" dirty="0">
                <a:solidFill>
                  <a:srgbClr val="495778"/>
                </a:solidFill>
                <a:cs typeface="Tahoma" pitchFamily="34" charset="0"/>
              </a:rPr>
              <a:t>   </a:t>
            </a:r>
            <a:endParaRPr lang="sr-Cyrl-BA" sz="2400" b="1" dirty="0">
              <a:solidFill>
                <a:srgbClr val="495778"/>
              </a:solidFill>
              <a:cs typeface="Tahoma" pitchFamily="34" charset="0"/>
            </a:endParaRPr>
          </a:p>
          <a:p>
            <a:endParaRPr lang="en-US" dirty="0"/>
          </a:p>
        </p:txBody>
      </p:sp>
      <p:pic>
        <p:nvPicPr>
          <p:cNvPr id="13321" name="Picture 9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2" name="Rectangle 9"/>
          <p:cNvSpPr>
            <a:spLocks noChangeArrowheads="1"/>
          </p:cNvSpPr>
          <p:nvPr/>
        </p:nvSpPr>
        <p:spPr bwMode="auto">
          <a:xfrm>
            <a:off x="1476375" y="1554381"/>
            <a:ext cx="7488113" cy="335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0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i</a:t>
            </a:r>
            <a:r>
              <a:rPr lang="en-US" sz="30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ncrease in prices</a:t>
            </a:r>
            <a:endParaRPr lang="sr-Cyrl-BA" sz="3000" b="1" dirty="0" smtClean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pPr algn="just">
              <a:buFont typeface="Arial" charset="0"/>
              <a:buChar char="•"/>
            </a:pPr>
            <a:r>
              <a:rPr lang="sr-Cyrl-BA" sz="2400" dirty="0" smtClean="0">
                <a:solidFill>
                  <a:srgbClr val="495778"/>
                </a:solidFill>
                <a:latin typeface="Arial Narrow" pitchFamily="34" charset="0"/>
              </a:rPr>
              <a:t>   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</a:rPr>
              <a:t>Divisions </a:t>
            </a:r>
            <a:r>
              <a:rPr lang="en-US" sz="2600" i="1" dirty="0" smtClean="0">
                <a:solidFill>
                  <a:srgbClr val="495778"/>
                </a:solidFill>
                <a:latin typeface="Arial Narrow" pitchFamily="34" charset="0"/>
              </a:rPr>
              <a:t>Furnishing and other equipment</a:t>
            </a:r>
            <a:r>
              <a:rPr lang="sr-Cyrl-BA" sz="2600" i="1" dirty="0" smtClean="0">
                <a:solidFill>
                  <a:srgbClr val="495778"/>
                </a:solidFill>
                <a:latin typeface="Arial Narrow" pitchFamily="34" charset="0"/>
              </a:rPr>
              <a:t>, </a:t>
            </a:r>
            <a:r>
              <a:rPr lang="en-US" sz="2600" i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Health care</a:t>
            </a:r>
            <a:r>
              <a:rPr lang="sr-Cyrl-BA" sz="2600" i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, </a:t>
            </a:r>
            <a:endParaRPr lang="sr-Cyrl-BA" sz="2600" i="1" dirty="0" smtClean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r>
              <a:rPr lang="sr-Cyrl-BA" sz="2600" i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    </a:t>
            </a:r>
            <a:r>
              <a:rPr lang="en-US" sz="2600" i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Transport 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0</a:t>
            </a:r>
            <a:r>
              <a:rPr lang="en-U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.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4%</a:t>
            </a:r>
            <a:r>
              <a:rPr lang="en-U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each</a:t>
            </a:r>
            <a:endParaRPr lang="sr-Cyrl-BA" sz="2600" b="1" i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r>
              <a:rPr lang="sr-Cyrl-BA" sz="2600" i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               </a:t>
            </a:r>
            <a:endParaRPr lang="sr-Cyrl-BA" sz="2600" b="1" i="1" dirty="0" smtClean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r>
              <a:rPr lang="en-US" sz="30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d</a:t>
            </a:r>
            <a:r>
              <a:rPr lang="en-US" sz="30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ecrease in prices</a:t>
            </a:r>
            <a:endParaRPr lang="sr-Cyrl-BA" sz="3000" dirty="0" smtClean="0">
              <a:solidFill>
                <a:srgbClr val="495778"/>
              </a:solidFill>
              <a:latin typeface="Arial Narrow" pitchFamily="34" charset="0"/>
            </a:endParaRPr>
          </a:p>
          <a:p>
            <a:pPr>
              <a:buFont typeface="Arial" charset="0"/>
              <a:buChar char="•"/>
            </a:pP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</a:rPr>
              <a:t>   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</a:rPr>
              <a:t>Division </a:t>
            </a:r>
            <a:r>
              <a:rPr lang="en-US" sz="2600" i="1" dirty="0" smtClean="0">
                <a:solidFill>
                  <a:srgbClr val="495778"/>
                </a:solidFill>
                <a:latin typeface="Arial Narrow" pitchFamily="34" charset="0"/>
              </a:rPr>
              <a:t>Food and non-alcoholic beverages 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0</a:t>
            </a:r>
            <a:r>
              <a:rPr lang="en-US" sz="2600" b="1" dirty="0" smtClean="0">
                <a:solidFill>
                  <a:srgbClr val="495778"/>
                </a:solidFill>
                <a:latin typeface="Arial Narrow" pitchFamily="34" charset="0"/>
              </a:rPr>
              <a:t>.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7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%</a:t>
            </a:r>
          </a:p>
          <a:p>
            <a:endParaRPr lang="sr-Cyrl-BA" sz="2400" b="1" dirty="0">
              <a:solidFill>
                <a:srgbClr val="495778"/>
              </a:solidFill>
            </a:endParaRPr>
          </a:p>
          <a:p>
            <a:endParaRPr lang="sr-Cyrl-BA" sz="2400" b="1" dirty="0">
              <a:solidFill>
                <a:srgbClr val="495778"/>
              </a:solidFill>
            </a:endParaRPr>
          </a:p>
        </p:txBody>
      </p:sp>
      <p:sp>
        <p:nvSpPr>
          <p:cNvPr id="13323" name="Rectangle 10"/>
          <p:cNvSpPr>
            <a:spLocks noChangeArrowheads="1"/>
          </p:cNvSpPr>
          <p:nvPr/>
        </p:nvSpPr>
        <p:spPr bwMode="auto">
          <a:xfrm>
            <a:off x="1475656" y="2852936"/>
            <a:ext cx="741737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endParaRPr lang="sr-Cyrl-BA" sz="2000" b="1" dirty="0" smtClean="0">
              <a:solidFill>
                <a:srgbClr val="495778"/>
              </a:solidFill>
            </a:endParaRPr>
          </a:p>
          <a:p>
            <a:endParaRPr lang="en-US" sz="2400" b="1" dirty="0">
              <a:solidFill>
                <a:srgbClr val="495778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475656" y="692696"/>
            <a:ext cx="24064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DECEMBER 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201</a:t>
            </a:r>
            <a:r>
              <a:rPr lang="sr-Cyrl-BA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7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endParaRPr lang="en-US" sz="24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Industrija2.jpg"/>
          <p:cNvPicPr/>
          <p:nvPr/>
        </p:nvPicPr>
        <p:blipFill>
          <a:blip r:embed="rId3" cstate="print"/>
          <a:srcRect t="32191" b="31684"/>
          <a:stretch>
            <a:fillRect/>
          </a:stretch>
        </p:blipFill>
        <p:spPr>
          <a:xfrm>
            <a:off x="1212851" y="4840187"/>
            <a:ext cx="7931149" cy="201358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000" b="1" dirty="0" smtClean="0">
                <a:solidFill>
                  <a:srgbClr val="495778"/>
                </a:solidFill>
                <a:latin typeface="Arial Narrow" panose="020B0606020202030204" pitchFamily="34" charset="0"/>
              </a:rPr>
              <a:t>INDUSTRY STATISTICS</a:t>
            </a:r>
            <a:endParaRPr lang="en-US" sz="2000" b="1" dirty="0">
              <a:solidFill>
                <a:srgbClr val="495778"/>
              </a:solidFill>
              <a:latin typeface="Arial Narrow" panose="020B0606020202030204" pitchFamily="34" charset="0"/>
            </a:endParaRPr>
          </a:p>
        </p:txBody>
      </p:sp>
      <p:pic>
        <p:nvPicPr>
          <p:cNvPr id="15364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15367" name="Rectangle 8"/>
          <p:cNvSpPr>
            <a:spLocks noChangeArrowheads="1"/>
          </p:cNvSpPr>
          <p:nvPr/>
        </p:nvSpPr>
        <p:spPr bwMode="auto">
          <a:xfrm>
            <a:off x="1547664" y="476672"/>
            <a:ext cx="6918325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sz="2800" b="1" dirty="0" smtClean="0">
              <a:solidFill>
                <a:srgbClr val="495778"/>
              </a:solidFill>
              <a:cs typeface="Tahoma" pitchFamily="34" charset="0"/>
            </a:endParaRPr>
          </a:p>
          <a:p>
            <a:endParaRPr lang="en-US" sz="2800" b="1" dirty="0">
              <a:solidFill>
                <a:srgbClr val="495778"/>
              </a:solidFill>
              <a:cs typeface="Tahoma" pitchFamily="34" charset="0"/>
            </a:endParaRPr>
          </a:p>
          <a:p>
            <a:r>
              <a:rPr lang="ru-RU" sz="2800" dirty="0" smtClean="0">
                <a:solidFill>
                  <a:srgbClr val="495778"/>
                </a:solidFill>
                <a:cs typeface="Tahoma" pitchFamily="34" charset="0"/>
              </a:rPr>
              <a:t> </a:t>
            </a:r>
            <a:endParaRPr lang="en-US" sz="2800" dirty="0">
              <a:solidFill>
                <a:srgbClr val="495778"/>
              </a:solidFill>
              <a:cs typeface="Tahoma" pitchFamily="34" charset="0"/>
            </a:endParaRPr>
          </a:p>
        </p:txBody>
      </p:sp>
      <p:sp>
        <p:nvSpPr>
          <p:cNvPr id="15368" name="TextBox 10"/>
          <p:cNvSpPr txBox="1">
            <a:spLocks noChangeArrowheads="1"/>
          </p:cNvSpPr>
          <p:nvPr/>
        </p:nvSpPr>
        <p:spPr bwMode="auto">
          <a:xfrm>
            <a:off x="1412355" y="980728"/>
            <a:ext cx="7408117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endParaRPr lang="sr-Latn-CS" sz="2000" b="1" dirty="0" smtClean="0">
              <a:solidFill>
                <a:srgbClr val="495778"/>
              </a:solidFill>
              <a:cs typeface="Tahoma" pitchFamily="34" charset="0"/>
            </a:endParaRPr>
          </a:p>
          <a:p>
            <a:pPr algn="just">
              <a:spcAft>
                <a:spcPts val="1200"/>
              </a:spcAft>
            </a:pPr>
            <a:endParaRPr lang="sr-Cyrl-CS" sz="2000" b="1" dirty="0" smtClean="0">
              <a:solidFill>
                <a:srgbClr val="495778"/>
              </a:solidFill>
              <a:cs typeface="Tahoma" pitchFamily="34" charset="0"/>
            </a:endParaRPr>
          </a:p>
          <a:p>
            <a:r>
              <a:rPr lang="en-US" sz="28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Working-day adjusted industrial production  </a:t>
            </a:r>
          </a:p>
          <a:p>
            <a:r>
              <a:rPr lang="sr-Cyrl-CS" sz="28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(</a:t>
            </a:r>
            <a:r>
              <a:rPr lang="en-US" sz="28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November</a:t>
            </a:r>
            <a:r>
              <a:rPr lang="en-US" sz="28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 </a:t>
            </a:r>
            <a:r>
              <a:rPr lang="sr-Latn-BA" sz="2800" dirty="0">
                <a:solidFill>
                  <a:schemeClr val="tx2"/>
                </a:solidFill>
                <a:latin typeface="Arial Narrow" panose="020B0606020202030204" pitchFamily="34" charset="0"/>
              </a:rPr>
              <a:t>20</a:t>
            </a:r>
            <a:r>
              <a:rPr lang="sr-Cyrl-CS" sz="2800" dirty="0">
                <a:solidFill>
                  <a:schemeClr val="tx2"/>
                </a:solidFill>
                <a:latin typeface="Arial Narrow" panose="020B0606020202030204" pitchFamily="34" charset="0"/>
              </a:rPr>
              <a:t>1</a:t>
            </a:r>
            <a:r>
              <a:rPr lang="sr-Cyrl-BA" sz="2800" dirty="0">
                <a:solidFill>
                  <a:schemeClr val="tx2"/>
                </a:solidFill>
                <a:latin typeface="Arial Narrow" panose="020B0606020202030204" pitchFamily="34" charset="0"/>
              </a:rPr>
              <a:t>7</a:t>
            </a:r>
            <a:r>
              <a:rPr lang="sr-Latn-BA" sz="28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/</a:t>
            </a:r>
            <a:r>
              <a:rPr lang="en-US" sz="28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November </a:t>
            </a:r>
            <a:r>
              <a:rPr lang="ru-RU" sz="28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201</a:t>
            </a:r>
            <a:r>
              <a:rPr lang="sr-Cyrl-BA" sz="28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6</a:t>
            </a:r>
            <a:r>
              <a:rPr lang="hr-HR" sz="28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)</a:t>
            </a:r>
            <a:r>
              <a:rPr lang="sr-Cyrl-CS" sz="28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 </a:t>
            </a:r>
            <a:r>
              <a:rPr lang="en-US" sz="28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increased by </a:t>
            </a:r>
            <a:r>
              <a:rPr lang="sr-Latn-BA" sz="28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4</a:t>
            </a:r>
            <a:r>
              <a:rPr lang="en-US" sz="2800" b="1" dirty="0">
                <a:solidFill>
                  <a:schemeClr val="tx2"/>
                </a:solidFill>
                <a:latin typeface="Arial Narrow" panose="020B0606020202030204" pitchFamily="34" charset="0"/>
              </a:rPr>
              <a:t>.</a:t>
            </a:r>
            <a:r>
              <a:rPr lang="en-US" sz="28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3</a:t>
            </a:r>
            <a:r>
              <a:rPr lang="sr-Cyrl-CS" sz="2800" b="1" dirty="0">
                <a:solidFill>
                  <a:schemeClr val="tx2"/>
                </a:solidFill>
                <a:latin typeface="Arial Narrow" panose="020B0606020202030204" pitchFamily="34" charset="0"/>
              </a:rPr>
              <a:t>%</a:t>
            </a:r>
            <a:endParaRPr lang="sr-Latn-BA" sz="2800" b="1" dirty="0">
              <a:solidFill>
                <a:schemeClr val="tx2"/>
              </a:solidFill>
              <a:latin typeface="Arial Narrow" panose="020B0606020202030204" pitchFamily="34" charset="0"/>
            </a:endParaRPr>
          </a:p>
          <a:p>
            <a:pPr algn="just">
              <a:spcAft>
                <a:spcPts val="600"/>
              </a:spcAft>
            </a:pPr>
            <a:endParaRPr lang="sr-Latn-BA" sz="2400" b="1" dirty="0" smtClean="0">
              <a:solidFill>
                <a:schemeClr val="tx2"/>
              </a:solidFill>
              <a:cs typeface="Tahoma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en-US" sz="28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Seasonally adjusted industrial production</a:t>
            </a:r>
            <a:endParaRPr lang="sr-Cyrl-CS" sz="2800" dirty="0" smtClean="0">
              <a:solidFill>
                <a:schemeClr val="tx2"/>
              </a:solidFill>
              <a:latin typeface="Arial Narrow" panose="020B0606020202030204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sr-Cyrl-CS" sz="28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(</a:t>
            </a:r>
            <a:r>
              <a:rPr lang="en-US" sz="28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November</a:t>
            </a:r>
            <a:r>
              <a:rPr lang="en-US" sz="28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 </a:t>
            </a:r>
            <a:r>
              <a:rPr lang="sr-Latn-BA" sz="2800" dirty="0">
                <a:solidFill>
                  <a:schemeClr val="tx2"/>
                </a:solidFill>
                <a:latin typeface="Arial Narrow" panose="020B0606020202030204" pitchFamily="34" charset="0"/>
              </a:rPr>
              <a:t>20</a:t>
            </a:r>
            <a:r>
              <a:rPr lang="sr-Cyrl-CS" sz="2800" dirty="0">
                <a:solidFill>
                  <a:schemeClr val="tx2"/>
                </a:solidFill>
                <a:latin typeface="Arial Narrow" panose="020B0606020202030204" pitchFamily="34" charset="0"/>
              </a:rPr>
              <a:t>1</a:t>
            </a:r>
            <a:r>
              <a:rPr lang="sr-Cyrl-BA" sz="2800" dirty="0">
                <a:solidFill>
                  <a:schemeClr val="tx2"/>
                </a:solidFill>
                <a:latin typeface="Arial Narrow" panose="020B0606020202030204" pitchFamily="34" charset="0"/>
              </a:rPr>
              <a:t>7</a:t>
            </a:r>
            <a:r>
              <a:rPr lang="sr-Latn-BA" sz="28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/</a:t>
            </a:r>
            <a:r>
              <a:rPr lang="en-US" sz="28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October </a:t>
            </a:r>
            <a:r>
              <a:rPr lang="ru-RU" sz="28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201</a:t>
            </a:r>
            <a:r>
              <a:rPr lang="sr-Latn-BA" sz="28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7</a:t>
            </a:r>
            <a:r>
              <a:rPr lang="hr-HR" sz="28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)</a:t>
            </a:r>
            <a:r>
              <a:rPr lang="sr-Cyrl-CS" sz="28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 </a:t>
            </a:r>
            <a:r>
              <a:rPr lang="en-US" sz="28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increased by </a:t>
            </a:r>
            <a:r>
              <a:rPr lang="sr-Cyrl-BA" sz="28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3</a:t>
            </a:r>
            <a:r>
              <a:rPr lang="en-US" sz="28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.2%</a:t>
            </a:r>
            <a:endParaRPr lang="sr-Latn-BA" sz="2800" b="1" dirty="0">
              <a:solidFill>
                <a:schemeClr val="tx2"/>
              </a:solidFill>
              <a:latin typeface="Arial Narrow" panose="020B0606020202030204" pitchFamily="34" charset="0"/>
            </a:endParaRPr>
          </a:p>
          <a:p>
            <a:pPr algn="just">
              <a:spcAft>
                <a:spcPts val="600"/>
              </a:spcAft>
            </a:pPr>
            <a:endParaRPr lang="ru-RU" sz="2400" b="1" dirty="0">
              <a:solidFill>
                <a:srgbClr val="495778"/>
              </a:solidFill>
              <a:cs typeface="Tahoma" pitchFamily="34" charset="0"/>
            </a:endParaRPr>
          </a:p>
          <a:p>
            <a:endParaRPr lang="en-US" sz="2400" dirty="0">
              <a:solidFill>
                <a:srgbClr val="495778"/>
              </a:solidFill>
              <a:cs typeface="Tahoma" pitchFamily="34" charset="0"/>
            </a:endParaRPr>
          </a:p>
        </p:txBody>
      </p:sp>
      <p:pic>
        <p:nvPicPr>
          <p:cNvPr id="15369" name="Picture 9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1328387" y="648127"/>
            <a:ext cx="55047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INDEX OF INDUSTRIAL PRODUCTION</a:t>
            </a:r>
            <a:endParaRPr lang="en-US" sz="2600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11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000" dirty="0" err="1" smtClean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Republika</a:t>
            </a:r>
            <a:r>
              <a:rPr lang="en-US" sz="2000" dirty="0" smtClean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Srpska</a:t>
            </a:r>
            <a:r>
              <a:rPr lang="en-US" sz="2000" dirty="0" smtClean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Institute of Statistics</a:t>
            </a:r>
            <a:endParaRPr lang="en-US" sz="2000" dirty="0">
              <a:solidFill>
                <a:srgbClr val="C8E6E6"/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33539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000" b="1" dirty="0" smtClean="0">
                <a:solidFill>
                  <a:srgbClr val="495778"/>
                </a:solidFill>
                <a:latin typeface="Arial Narrow" panose="020B0606020202030204" pitchFamily="34" charset="0"/>
              </a:rPr>
              <a:t>INDUSTRY STATISTICS</a:t>
            </a:r>
            <a:endParaRPr lang="en-US" sz="2000" b="1" dirty="0">
              <a:solidFill>
                <a:srgbClr val="495778"/>
              </a:solidFill>
              <a:latin typeface="Arial Narrow" panose="020B0606020202030204" pitchFamily="34" charset="0"/>
            </a:endParaRPr>
          </a:p>
        </p:txBody>
      </p:sp>
      <p:pic>
        <p:nvPicPr>
          <p:cNvPr id="17412" name="Picture 27" descr="Grafov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pic>
        <p:nvPicPr>
          <p:cNvPr id="17417" name="Picture 9" descr="Mali-Transparent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21" name="Rectangle 12"/>
          <p:cNvSpPr>
            <a:spLocks noChangeArrowheads="1"/>
          </p:cNvSpPr>
          <p:nvPr/>
        </p:nvSpPr>
        <p:spPr bwMode="auto">
          <a:xfrm>
            <a:off x="1691680" y="2060848"/>
            <a:ext cx="6769100" cy="2923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November</a:t>
            </a:r>
            <a:r>
              <a:rPr lang="sr-Latn-BA" sz="32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 </a:t>
            </a:r>
            <a:r>
              <a:rPr lang="sr-Latn-BA" sz="32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20</a:t>
            </a:r>
            <a:r>
              <a:rPr lang="sr-Cyrl-CS" sz="3200" b="1" dirty="0">
                <a:solidFill>
                  <a:schemeClr val="tx2"/>
                </a:solidFill>
                <a:latin typeface="Arial Narrow" panose="020B0606020202030204" pitchFamily="34" charset="0"/>
              </a:rPr>
              <a:t>1</a:t>
            </a:r>
            <a:r>
              <a:rPr lang="sr-Cyrl-BA" sz="3200" b="1" dirty="0">
                <a:solidFill>
                  <a:schemeClr val="tx2"/>
                </a:solidFill>
                <a:latin typeface="Arial Narrow" panose="020B0606020202030204" pitchFamily="34" charset="0"/>
              </a:rPr>
              <a:t>7</a:t>
            </a:r>
            <a:r>
              <a:rPr lang="sr-Latn-BA" sz="32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/</a:t>
            </a:r>
            <a:r>
              <a:rPr lang="en-US" sz="32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November</a:t>
            </a:r>
            <a:r>
              <a:rPr lang="sr-Cyrl-BA" sz="32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 </a:t>
            </a:r>
            <a:r>
              <a:rPr lang="ru-RU" sz="3200" b="1" dirty="0">
                <a:solidFill>
                  <a:schemeClr val="tx2"/>
                </a:solidFill>
                <a:latin typeface="Arial Narrow" panose="020B0606020202030204" pitchFamily="34" charset="0"/>
              </a:rPr>
              <a:t>201</a:t>
            </a:r>
            <a:r>
              <a:rPr lang="sr-Cyrl-BA" sz="32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6</a:t>
            </a:r>
            <a:endParaRPr lang="sr-Cyrl-BA" sz="3200" b="1" dirty="0" smtClean="0">
              <a:solidFill>
                <a:schemeClr val="tx2"/>
              </a:solidFill>
              <a:latin typeface="Arial Narrow" panose="020B0606020202030204" pitchFamily="34" charset="0"/>
            </a:endParaRPr>
          </a:p>
          <a:p>
            <a:endParaRPr lang="en-US" sz="3200" dirty="0">
              <a:cs typeface="Tahoma" pitchFamily="34" charset="0"/>
            </a:endParaRPr>
          </a:p>
          <a:p>
            <a:r>
              <a:rPr lang="en-US" sz="3200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Number of employees in industry </a:t>
            </a:r>
            <a:r>
              <a:rPr lang="en-US" sz="3200" b="1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increased by </a:t>
            </a:r>
            <a:r>
              <a:rPr lang="sr-Latn-BA" sz="3200" b="1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3</a:t>
            </a:r>
            <a:r>
              <a:rPr lang="en-US" sz="3200" b="1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.4</a:t>
            </a:r>
            <a:r>
              <a:rPr lang="ru-RU" sz="3200" b="1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%</a:t>
            </a:r>
            <a:endParaRPr lang="ru-RU" sz="3200" b="1" dirty="0" smtClean="0">
              <a:solidFill>
                <a:srgbClr val="495778"/>
              </a:solidFill>
              <a:latin typeface="Arial Narrow" panose="020B0606020202030204" pitchFamily="34" charset="0"/>
              <a:cs typeface="Tahoma" pitchFamily="34" charset="0"/>
            </a:endParaRPr>
          </a:p>
          <a:p>
            <a:endParaRPr lang="ru-RU" sz="3200" b="1" dirty="0" smtClean="0">
              <a:solidFill>
                <a:srgbClr val="495778"/>
              </a:solidFill>
              <a:cs typeface="Tahoma" pitchFamily="34" charset="0"/>
            </a:endParaRPr>
          </a:p>
          <a:p>
            <a:endParaRPr lang="en-US" sz="2400" b="1" dirty="0">
              <a:solidFill>
                <a:srgbClr val="495778"/>
              </a:solidFill>
              <a:cs typeface="Tahoma" pitchFamily="34" charset="0"/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1547813" y="765175"/>
            <a:ext cx="6918325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EMPLOYEES IN INDUSTRY</a:t>
            </a:r>
            <a:endParaRPr lang="en-US" sz="2600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</p:txBody>
      </p:sp>
      <p:pic>
        <p:nvPicPr>
          <p:cNvPr id="12" name="Picture 11" descr="Industrija2.jpg"/>
          <p:cNvPicPr/>
          <p:nvPr/>
        </p:nvPicPr>
        <p:blipFill>
          <a:blip r:embed="rId5" cstate="print"/>
          <a:srcRect t="32191" b="31684"/>
          <a:stretch>
            <a:fillRect/>
          </a:stretch>
        </p:blipFill>
        <p:spPr>
          <a:xfrm>
            <a:off x="1212851" y="4840187"/>
            <a:ext cx="7931149" cy="2013585"/>
          </a:xfrm>
          <a:prstGeom prst="rect">
            <a:avLst/>
          </a:prstGeom>
        </p:spPr>
      </p:pic>
      <p:sp>
        <p:nvSpPr>
          <p:cNvPr id="10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000" dirty="0" err="1" smtClean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Republika</a:t>
            </a:r>
            <a:r>
              <a:rPr lang="en-US" sz="2000" dirty="0" smtClean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Srpska</a:t>
            </a:r>
            <a:r>
              <a:rPr lang="en-US" sz="2000" dirty="0" smtClean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Institute of Statistics</a:t>
            </a:r>
            <a:endParaRPr lang="en-US" sz="2000" dirty="0">
              <a:solidFill>
                <a:srgbClr val="C8E6E6"/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64710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14979</TotalTime>
  <Words>2200</Words>
  <Application>Microsoft Office PowerPoint</Application>
  <PresentationFormat>On-screen Show (4:3)</PresentationFormat>
  <Paragraphs>206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Angsana New</vt:lpstr>
      <vt:lpstr>Arial</vt:lpstr>
      <vt:lpstr>Arial Narrow</vt:lpstr>
      <vt:lpstr>Calibri</vt:lpstr>
      <vt:lpstr>Cambria</vt:lpstr>
      <vt:lpstr>Symbol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RZS RS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Vladan Sibinovic</dc:creator>
  <cp:lastModifiedBy>Jelena Kadnic</cp:lastModifiedBy>
  <cp:revision>2257</cp:revision>
  <dcterms:created xsi:type="dcterms:W3CDTF">2004-12-13T09:54:15Z</dcterms:created>
  <dcterms:modified xsi:type="dcterms:W3CDTF">2017-12-22T08:44:18Z</dcterms:modified>
</cp:coreProperties>
</file>