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1"/>
  </p:sldMasterIdLst>
  <p:notesMasterIdLst>
    <p:notesMasterId r:id="rId13"/>
  </p:notesMasterIdLst>
  <p:handoutMasterIdLst>
    <p:handoutMasterId r:id="rId14"/>
  </p:handoutMasterIdLst>
  <p:sldIdLst>
    <p:sldId id="368" r:id="rId2"/>
    <p:sldId id="364" r:id="rId3"/>
    <p:sldId id="303" r:id="rId4"/>
    <p:sldId id="265" r:id="rId5"/>
    <p:sldId id="266" r:id="rId6"/>
    <p:sldId id="369" r:id="rId7"/>
    <p:sldId id="370" r:id="rId8"/>
    <p:sldId id="371" r:id="rId9"/>
    <p:sldId id="372" r:id="rId10"/>
    <p:sldId id="373" r:id="rId11"/>
    <p:sldId id="329" r:id="rId12"/>
  </p:sldIdLst>
  <p:sldSz cx="9144000" cy="6858000" type="screen4x3"/>
  <p:notesSz cx="1429702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450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95778"/>
    <a:srgbClr val="003366"/>
    <a:srgbClr val="064488"/>
    <a:srgbClr val="99CC00"/>
    <a:srgbClr val="99CCFF"/>
    <a:srgbClr val="1C1C54"/>
    <a:srgbClr val="2828F8"/>
    <a:srgbClr val="B9CDE5"/>
    <a:srgbClr val="3399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15" autoAdjust="0"/>
    <p:restoredTop sz="62985" autoAdjust="0"/>
  </p:normalViewPr>
  <p:slideViewPr>
    <p:cSldViewPr>
      <p:cViewPr varScale="1">
        <p:scale>
          <a:sx n="72" d="100"/>
          <a:sy n="72" d="100"/>
        </p:scale>
        <p:origin x="283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11" d="100"/>
          <a:sy n="111" d="100"/>
        </p:scale>
        <p:origin x="-582" y="-84"/>
      </p:cViewPr>
      <p:guideLst>
        <p:guide orient="horz" pos="3127"/>
        <p:guide pos="450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marker>
            <c:symbol val="none"/>
          </c:marker>
          <c:cat>
            <c:multiLvlStrRef>
              <c:f>'graf 2'!$A$1:$B$13</c:f>
              <c:multiLvlStrCache>
                <c:ptCount val="13"/>
                <c:lvl>
                  <c:pt idx="0">
                    <c:v>VII</c:v>
                  </c:pt>
                  <c:pt idx="1">
                    <c:v>VIII</c:v>
                  </c:pt>
                  <c:pt idx="2">
                    <c:v>IX</c:v>
                  </c:pt>
                  <c:pt idx="3">
                    <c:v>X</c:v>
                  </c:pt>
                  <c:pt idx="4">
                    <c:v>XI</c:v>
                  </c:pt>
                  <c:pt idx="5">
                    <c:v>XII</c:v>
                  </c:pt>
                  <c:pt idx="6">
                    <c:v>I</c:v>
                  </c:pt>
                  <c:pt idx="7">
                    <c:v>II</c:v>
                  </c:pt>
                  <c:pt idx="8">
                    <c:v>III</c:v>
                  </c:pt>
                  <c:pt idx="9">
                    <c:v>IV</c:v>
                  </c:pt>
                  <c:pt idx="10">
                    <c:v>V</c:v>
                  </c:pt>
                  <c:pt idx="11">
                    <c:v>VI</c:v>
                  </c:pt>
                  <c:pt idx="12">
                    <c:v>VII</c:v>
                  </c:pt>
                </c:lvl>
                <c:lvl>
                  <c:pt idx="0">
                    <c:v>2016</c:v>
                  </c:pt>
                  <c:pt idx="6">
                    <c:v>2017</c:v>
                  </c:pt>
                </c:lvl>
              </c:multiLvlStrCache>
            </c:multiLvlStrRef>
          </c:cat>
          <c:val>
            <c:numRef>
              <c:f>'graf 2'!$C$1:$C$13</c:f>
              <c:numCache>
                <c:formatCode>0</c:formatCode>
                <c:ptCount val="13"/>
                <c:pt idx="0">
                  <c:v>838</c:v>
                </c:pt>
                <c:pt idx="1">
                  <c:v>838</c:v>
                </c:pt>
                <c:pt idx="2">
                  <c:v>834</c:v>
                </c:pt>
                <c:pt idx="3">
                  <c:v>837</c:v>
                </c:pt>
                <c:pt idx="4">
                  <c:v>839</c:v>
                </c:pt>
                <c:pt idx="5">
                  <c:v>835</c:v>
                </c:pt>
                <c:pt idx="6">
                  <c:v>815</c:v>
                </c:pt>
                <c:pt idx="7">
                  <c:v>848</c:v>
                </c:pt>
                <c:pt idx="8">
                  <c:v>828</c:v>
                </c:pt>
                <c:pt idx="9">
                  <c:v>821</c:v>
                </c:pt>
                <c:pt idx="10">
                  <c:v>837</c:v>
                </c:pt>
                <c:pt idx="11">
                  <c:v>828</c:v>
                </c:pt>
                <c:pt idx="12">
                  <c:v>830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FA3-41D9-9A4A-CCF88461E5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9347464"/>
        <c:axId val="159346680"/>
      </c:lineChart>
      <c:catAx>
        <c:axId val="159347464"/>
        <c:scaling>
          <c:orientation val="minMax"/>
        </c:scaling>
        <c:delete val="0"/>
        <c:axPos val="b"/>
        <c:minorGridlines>
          <c:spPr>
            <a:ln w="3175"/>
          </c:spPr>
        </c:minorGridlines>
        <c:numFmt formatCode="General" sourceLinked="0"/>
        <c:majorTickMark val="out"/>
        <c:minorTickMark val="none"/>
        <c:tickLblPos val="nextTo"/>
        <c:crossAx val="159346680"/>
        <c:crosses val="autoZero"/>
        <c:auto val="1"/>
        <c:lblAlgn val="ctr"/>
        <c:lblOffset val="100"/>
        <c:noMultiLvlLbl val="0"/>
      </c:catAx>
      <c:valAx>
        <c:axId val="159346680"/>
        <c:scaling>
          <c:orientation val="minMax"/>
          <c:max val="900"/>
          <c:min val="600"/>
        </c:scaling>
        <c:delete val="0"/>
        <c:axPos val="l"/>
        <c:majorGridlines>
          <c:spPr>
            <a:ln w="3175"/>
          </c:spPr>
        </c:majorGridlines>
        <c:numFmt formatCode="0" sourceLinked="1"/>
        <c:majorTickMark val="out"/>
        <c:minorTickMark val="none"/>
        <c:tickLblPos val="nextTo"/>
        <c:crossAx val="159347464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800">
          <a:latin typeface="Arial Narrow" panose="020B0606020202030204" pitchFamily="34" charset="0"/>
        </a:defRPr>
      </a:pPr>
      <a:endParaRPr lang="en-US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501509002675174"/>
          <c:y val="5.1400554097404488E-2"/>
          <c:w val="0.65415652109751343"/>
          <c:h val="0.8326195683872849"/>
        </c:manualLayout>
      </c:layout>
      <c:lineChart>
        <c:grouping val="standard"/>
        <c:varyColors val="0"/>
        <c:ser>
          <c:idx val="0"/>
          <c:order val="0"/>
          <c:tx>
            <c:strRef>
              <c:f>zaJul2017!$A$2</c:f>
              <c:strCache>
                <c:ptCount val="1"/>
                <c:pt idx="0">
                  <c:v>увоз                   </c:v>
                </c:pt>
              </c:strCache>
            </c:strRef>
          </c:tx>
          <c:marker>
            <c:symbol val="none"/>
          </c:marker>
          <c:cat>
            <c:strRef>
              <c:f>zaJul2017!$B$1:$N$1</c:f>
              <c:strCache>
                <c:ptCount val="13"/>
                <c:pt idx="0">
                  <c:v>VII</c:v>
                </c:pt>
                <c:pt idx="1">
                  <c:v>VIII</c:v>
                </c:pt>
                <c:pt idx="2">
                  <c:v>IX</c:v>
                </c:pt>
                <c:pt idx="3">
                  <c:v>X</c:v>
                </c:pt>
                <c:pt idx="4">
                  <c:v>XI</c:v>
                </c:pt>
                <c:pt idx="5">
                  <c:v>XII</c:v>
                </c:pt>
                <c:pt idx="6">
                  <c:v>I</c:v>
                </c:pt>
                <c:pt idx="7">
                  <c:v>II</c:v>
                </c:pt>
                <c:pt idx="8">
                  <c:v>III</c:v>
                </c:pt>
                <c:pt idx="9">
                  <c:v>IV</c:v>
                </c:pt>
                <c:pt idx="10">
                  <c:v>V</c:v>
                </c:pt>
                <c:pt idx="11">
                  <c:v>VI</c:v>
                </c:pt>
                <c:pt idx="12">
                  <c:v>VII</c:v>
                </c:pt>
              </c:strCache>
            </c:strRef>
          </c:cat>
          <c:val>
            <c:numRef>
              <c:f>zaJul2017!$B$2:$N$2</c:f>
              <c:numCache>
                <c:formatCode>General</c:formatCode>
                <c:ptCount val="13"/>
                <c:pt idx="0">
                  <c:v>384444</c:v>
                </c:pt>
                <c:pt idx="1">
                  <c:v>357450</c:v>
                </c:pt>
                <c:pt idx="2">
                  <c:v>380274</c:v>
                </c:pt>
                <c:pt idx="3">
                  <c:v>374802</c:v>
                </c:pt>
                <c:pt idx="4">
                  <c:v>413271</c:v>
                </c:pt>
                <c:pt idx="5">
                  <c:v>454746</c:v>
                </c:pt>
                <c:pt idx="6">
                  <c:v>246360</c:v>
                </c:pt>
                <c:pt idx="7">
                  <c:v>373425</c:v>
                </c:pt>
                <c:pt idx="8">
                  <c:v>394461</c:v>
                </c:pt>
                <c:pt idx="9">
                  <c:v>439274</c:v>
                </c:pt>
                <c:pt idx="10">
                  <c:v>389725</c:v>
                </c:pt>
                <c:pt idx="11">
                  <c:v>472809</c:v>
                </c:pt>
                <c:pt idx="12">
                  <c:v>415272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CF5-456C-BB22-F07C28E2317B}"/>
            </c:ext>
          </c:extLst>
        </c:ser>
        <c:ser>
          <c:idx val="1"/>
          <c:order val="1"/>
          <c:tx>
            <c:strRef>
              <c:f>zaJul2017!$A$3</c:f>
              <c:strCache>
                <c:ptCount val="1"/>
                <c:pt idx="0">
                  <c:v>извоз</c:v>
                </c:pt>
              </c:strCache>
            </c:strRef>
          </c:tx>
          <c:marker>
            <c:symbol val="none"/>
          </c:marker>
          <c:cat>
            <c:strRef>
              <c:f>zaJul2017!$B$1:$N$1</c:f>
              <c:strCache>
                <c:ptCount val="13"/>
                <c:pt idx="0">
                  <c:v>VII</c:v>
                </c:pt>
                <c:pt idx="1">
                  <c:v>VIII</c:v>
                </c:pt>
                <c:pt idx="2">
                  <c:v>IX</c:v>
                </c:pt>
                <c:pt idx="3">
                  <c:v>X</c:v>
                </c:pt>
                <c:pt idx="4">
                  <c:v>XI</c:v>
                </c:pt>
                <c:pt idx="5">
                  <c:v>XII</c:v>
                </c:pt>
                <c:pt idx="6">
                  <c:v>I</c:v>
                </c:pt>
                <c:pt idx="7">
                  <c:v>II</c:v>
                </c:pt>
                <c:pt idx="8">
                  <c:v>III</c:v>
                </c:pt>
                <c:pt idx="9">
                  <c:v>IV</c:v>
                </c:pt>
                <c:pt idx="10">
                  <c:v>V</c:v>
                </c:pt>
                <c:pt idx="11">
                  <c:v>VI</c:v>
                </c:pt>
                <c:pt idx="12">
                  <c:v>VII</c:v>
                </c:pt>
              </c:strCache>
            </c:strRef>
          </c:cat>
          <c:val>
            <c:numRef>
              <c:f>zaJul2017!$B$3:$N$3</c:f>
              <c:numCache>
                <c:formatCode>0</c:formatCode>
                <c:ptCount val="13"/>
                <c:pt idx="0">
                  <c:v>246093</c:v>
                </c:pt>
                <c:pt idx="1">
                  <c:v>229988</c:v>
                </c:pt>
                <c:pt idx="2">
                  <c:v>265387</c:v>
                </c:pt>
                <c:pt idx="3">
                  <c:v>250954</c:v>
                </c:pt>
                <c:pt idx="4">
                  <c:v>267945</c:v>
                </c:pt>
                <c:pt idx="5">
                  <c:v>260835</c:v>
                </c:pt>
                <c:pt idx="6">
                  <c:v>227374</c:v>
                </c:pt>
                <c:pt idx="7">
                  <c:v>250969</c:v>
                </c:pt>
                <c:pt idx="8">
                  <c:v>301409</c:v>
                </c:pt>
                <c:pt idx="9">
                  <c:v>267973</c:v>
                </c:pt>
                <c:pt idx="10">
                  <c:v>291438</c:v>
                </c:pt>
                <c:pt idx="11">
                  <c:v>293897</c:v>
                </c:pt>
                <c:pt idx="12">
                  <c:v>307500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CF5-456C-BB22-F07C28E231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8298976"/>
        <c:axId val="208299368"/>
      </c:lineChart>
      <c:catAx>
        <c:axId val="208298976"/>
        <c:scaling>
          <c:orientation val="minMax"/>
        </c:scaling>
        <c:delete val="0"/>
        <c:axPos val="b"/>
        <c:minorGridlines>
          <c:spPr>
            <a:ln w="3175"/>
          </c:spPr>
        </c:minorGridlines>
        <c:numFmt formatCode="General" sourceLinked="0"/>
        <c:majorTickMark val="out"/>
        <c:minorTickMark val="none"/>
        <c:tickLblPos val="nextTo"/>
        <c:crossAx val="208299368"/>
        <c:crosses val="autoZero"/>
        <c:auto val="1"/>
        <c:lblAlgn val="ctr"/>
        <c:lblOffset val="100"/>
        <c:noMultiLvlLbl val="0"/>
      </c:catAx>
      <c:valAx>
        <c:axId val="208299368"/>
        <c:scaling>
          <c:orientation val="minMax"/>
        </c:scaling>
        <c:delete val="0"/>
        <c:axPos val="l"/>
        <c:majorGridlines>
          <c:spPr>
            <a:ln w="3175"/>
          </c:spPr>
        </c:majorGridlines>
        <c:numFmt formatCode="#\ ##0" sourceLinked="0"/>
        <c:majorTickMark val="out"/>
        <c:minorTickMark val="none"/>
        <c:tickLblPos val="nextTo"/>
        <c:txPr>
          <a:bodyPr/>
          <a:lstStyle/>
          <a:p>
            <a:pPr>
              <a:defRPr sz="800">
                <a:latin typeface="Arial Narrow" panose="020B0606020202030204" pitchFamily="34" charset="0"/>
              </a:defRPr>
            </a:pPr>
            <a:endParaRPr lang="en-US"/>
          </a:p>
        </c:txPr>
        <c:crossAx val="2082989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1144654088050316"/>
          <c:y val="0.34220861281228737"/>
          <c:w val="0.1759745951567375"/>
          <c:h val="0.1901782832701468"/>
        </c:manualLayout>
      </c:layout>
      <c:overlay val="0"/>
      <c:txPr>
        <a:bodyPr/>
        <a:lstStyle/>
        <a:p>
          <a:pPr>
            <a:defRPr>
              <a:solidFill>
                <a:schemeClr val="tx2"/>
              </a:solidFill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0.00327</cdr:x>
      <cdr:y>0.75747</cdr:y>
    </cdr:from>
    <cdr:to>
      <cdr:x>0.98855</cdr:x>
      <cdr:y>0.92552</cdr:y>
    </cdr:to>
    <cdr:pic>
      <cdr:nvPicPr>
        <cdr:cNvPr id="2" name="Picture 1"/>
        <cdr:cNvPicPr/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14952" y="2077884"/>
          <a:ext cx="4504690" cy="46101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61960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8422" tIns="69211" rIns="138422" bIns="69211" numCol="1" anchor="t" anchorCtr="0" compatLnSpc="1">
            <a:prstTxWarp prst="textNoShape">
              <a:avLst/>
            </a:prstTxWarp>
          </a:bodyPr>
          <a:lstStyle>
            <a:lvl1pPr>
              <a:defRPr sz="18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8101013" y="0"/>
            <a:ext cx="61960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8422" tIns="69211" rIns="138422" bIns="69211" numCol="1" anchor="t" anchorCtr="0" compatLnSpc="1">
            <a:prstTxWarp prst="textNoShape">
              <a:avLst/>
            </a:prstTxWarp>
          </a:bodyPr>
          <a:lstStyle>
            <a:lvl1pPr algn="r">
              <a:defRPr sz="18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61960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8422" tIns="69211" rIns="138422" bIns="69211" numCol="1" anchor="b" anchorCtr="0" compatLnSpc="1">
            <a:prstTxWarp prst="textNoShape">
              <a:avLst/>
            </a:prstTxWarp>
          </a:bodyPr>
          <a:lstStyle>
            <a:lvl1pPr>
              <a:defRPr sz="18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8101013" y="9431338"/>
            <a:ext cx="619601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38422" tIns="69211" rIns="138422" bIns="69211" numCol="1" anchor="b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pPr>
              <a:defRPr/>
            </a:pPr>
            <a:fld id="{48E9A703-0230-4711-B5FE-0F20C69BACF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4100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6196013" cy="496888"/>
          </a:xfrm>
          <a:prstGeom prst="rect">
            <a:avLst/>
          </a:prstGeom>
        </p:spPr>
        <p:txBody>
          <a:bodyPr vert="horz" lIns="138422" tIns="69211" rIns="138422" bIns="69211" rtlCol="0"/>
          <a:lstStyle>
            <a:lvl1pPr algn="l"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8097838" y="0"/>
            <a:ext cx="6196012" cy="496888"/>
          </a:xfrm>
          <a:prstGeom prst="rect">
            <a:avLst/>
          </a:prstGeom>
        </p:spPr>
        <p:txBody>
          <a:bodyPr vert="horz" lIns="138422" tIns="69211" rIns="138422" bIns="69211" rtlCol="0"/>
          <a:lstStyle>
            <a:lvl1pPr algn="r">
              <a:defRPr sz="1800"/>
            </a:lvl1pPr>
          </a:lstStyle>
          <a:p>
            <a:pPr>
              <a:defRPr/>
            </a:pPr>
            <a:fld id="{DFAC1A6B-8EC5-4D74-8A9C-F438CDC15072}" type="datetimeFigureOut">
              <a:rPr lang="en-US"/>
              <a:pPr>
                <a:defRPr/>
              </a:pPr>
              <a:t>21-Aug-17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667250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8422" tIns="69211" rIns="138422" bIns="69211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430338" y="4716463"/>
            <a:ext cx="11436350" cy="4467225"/>
          </a:xfrm>
          <a:prstGeom prst="rect">
            <a:avLst/>
          </a:prstGeom>
        </p:spPr>
        <p:txBody>
          <a:bodyPr vert="horz" lIns="138422" tIns="69211" rIns="138422" bIns="69211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6196013" cy="496888"/>
          </a:xfrm>
          <a:prstGeom prst="rect">
            <a:avLst/>
          </a:prstGeom>
        </p:spPr>
        <p:txBody>
          <a:bodyPr vert="horz" lIns="138422" tIns="69211" rIns="138422" bIns="69211" rtlCol="0" anchor="b"/>
          <a:lstStyle>
            <a:lvl1pPr algn="l"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8097838" y="9429750"/>
            <a:ext cx="6196012" cy="496888"/>
          </a:xfrm>
          <a:prstGeom prst="rect">
            <a:avLst/>
          </a:prstGeom>
        </p:spPr>
        <p:txBody>
          <a:bodyPr vert="horz" lIns="138422" tIns="69211" rIns="138422" bIns="69211" rtlCol="0" anchor="b"/>
          <a:lstStyle>
            <a:lvl1pPr algn="r">
              <a:defRPr sz="1800"/>
            </a:lvl1pPr>
          </a:lstStyle>
          <a:p>
            <a:pPr>
              <a:defRPr/>
            </a:pPr>
            <a:fld id="{1824069F-116B-43D9-A488-3E20CBF3B84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8028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r-Latn-CS" dirty="0" smtClean="0"/>
          </a:p>
        </p:txBody>
      </p:sp>
    </p:spTree>
    <p:extLst>
      <p:ext uri="{BB962C8B-B14F-4D97-AF65-F5344CB8AC3E}">
        <p14:creationId xmlns:p14="http://schemas.microsoft.com/office/powerpoint/2010/main" val="17786666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ru-RU" dirty="0" smtClean="0"/>
              <a:t>У погледу географске дистрибуције робне размјене Републике Српске </a:t>
            </a:r>
            <a:r>
              <a:rPr lang="sr-Cyrl-CS" dirty="0" smtClean="0"/>
              <a:t>у</a:t>
            </a:r>
            <a:r>
              <a:rPr lang="sr-Cyrl-CS" baseline="0" dirty="0" smtClean="0"/>
              <a:t> периоду </a:t>
            </a:r>
            <a:r>
              <a:rPr lang="sr-Cyrl-BA" dirty="0" smtClean="0"/>
              <a:t>јануар</a:t>
            </a:r>
            <a:r>
              <a:rPr lang="sr-Cyrl-BA" baseline="0" dirty="0" smtClean="0"/>
              <a:t> - јул </a:t>
            </a:r>
            <a:r>
              <a:rPr lang="ru-RU" dirty="0" smtClean="0"/>
              <a:t>2017</a:t>
            </a:r>
            <a:r>
              <a:rPr lang="sr-Cyrl-CS" dirty="0" smtClean="0"/>
              <a:t>. </a:t>
            </a:r>
            <a:r>
              <a:rPr lang="ru-RU" dirty="0" smtClean="0"/>
              <a:t>године у извозу највише учествује Италија са 16,6%, затим Хрватска са </a:t>
            </a:r>
            <a:r>
              <a:rPr lang="sr-Cyrl-BA" dirty="0" smtClean="0"/>
              <a:t>12</a:t>
            </a:r>
            <a:r>
              <a:rPr lang="ru-RU" dirty="0" smtClean="0"/>
              <a:t>,6% и Србија са 12,2%. </a:t>
            </a:r>
            <a:r>
              <a:rPr lang="sr-Cyrl-CS" dirty="0" smtClean="0"/>
              <a:t>У</a:t>
            </a:r>
            <a:r>
              <a:rPr lang="ru-RU" dirty="0" smtClean="0"/>
              <a:t> истом периоду у структури увоза највише учествује Србија са 16,9%, Русија са 12,4% и Италија са 12,1%.</a:t>
            </a:r>
            <a:endParaRPr lang="en-US" dirty="0" smtClean="0"/>
          </a:p>
          <a:p>
            <a:pPr algn="just"/>
            <a:endParaRPr lang="en-US" dirty="0" smtClean="0"/>
          </a:p>
          <a:p>
            <a:pPr algn="just"/>
            <a:r>
              <a:rPr lang="ru-RU" dirty="0" smtClean="0"/>
              <a:t>Посматрајући земље са највећим учешћем у обиму робне размјене са Републиком Српском,</a:t>
            </a:r>
            <a:r>
              <a:rPr lang="ru-RU" baseline="0" dirty="0" smtClean="0"/>
              <a:t> </a:t>
            </a:r>
            <a:r>
              <a:rPr lang="ru-RU" dirty="0" smtClean="0"/>
              <a:t>највећа покривеност увоза извозом </a:t>
            </a:r>
            <a:r>
              <a:rPr lang="sr-Cyrl-CS" dirty="0" smtClean="0"/>
              <a:t>у</a:t>
            </a:r>
            <a:r>
              <a:rPr lang="sr-Cyrl-CS" baseline="0" dirty="0" smtClean="0"/>
              <a:t> периоду </a:t>
            </a:r>
            <a:r>
              <a:rPr lang="sr-Cyrl-BA" dirty="0" smtClean="0"/>
              <a:t>јануар</a:t>
            </a:r>
            <a:r>
              <a:rPr lang="sr-Cyrl-BA" baseline="0" dirty="0" smtClean="0"/>
              <a:t> - јул </a:t>
            </a:r>
            <a:r>
              <a:rPr lang="ru-RU" dirty="0" smtClean="0"/>
              <a:t>2017</a:t>
            </a:r>
            <a:r>
              <a:rPr lang="sr-Cyrl-CS" dirty="0" smtClean="0"/>
              <a:t>. </a:t>
            </a:r>
            <a:r>
              <a:rPr lang="ru-RU" dirty="0" smtClean="0"/>
              <a:t>године остварена је са Црном Гором и износи 458</a:t>
            </a:r>
            <a:r>
              <a:rPr lang="en-US" dirty="0" smtClean="0"/>
              <a:t>,</a:t>
            </a:r>
            <a:r>
              <a:rPr lang="sr-Cyrl-BA" dirty="0" smtClean="0"/>
              <a:t>0</a:t>
            </a:r>
            <a:r>
              <a:rPr lang="ru-RU" dirty="0" smtClean="0"/>
              <a:t>%, док је најмања покривеност остварена са </a:t>
            </a:r>
            <a:r>
              <a:rPr lang="sr-Cyrl-BA" dirty="0" smtClean="0"/>
              <a:t>Кином 5</a:t>
            </a:r>
            <a:r>
              <a:rPr lang="ru-RU" dirty="0" smtClean="0"/>
              <a:t>,1%.</a:t>
            </a:r>
            <a:endParaRPr lang="en-US" dirty="0" smtClean="0"/>
          </a:p>
          <a:p>
            <a:pPr algn="just"/>
            <a:r>
              <a:rPr lang="ru-RU" dirty="0" smtClean="0"/>
              <a:t>        </a:t>
            </a:r>
            <a:endParaRPr lang="en-US" dirty="0" smtClean="0"/>
          </a:p>
          <a:p>
            <a:pPr algn="just"/>
            <a:r>
              <a:rPr lang="ru-RU" dirty="0" smtClean="0"/>
              <a:t>У</a:t>
            </a:r>
            <a:r>
              <a:rPr lang="sr-Cyrl-CS" baseline="0" dirty="0" smtClean="0"/>
              <a:t> периоду </a:t>
            </a:r>
            <a:r>
              <a:rPr lang="sr-Cyrl-BA" dirty="0" smtClean="0"/>
              <a:t>јануар</a:t>
            </a:r>
            <a:r>
              <a:rPr lang="sr-Cyrl-BA" baseline="0" dirty="0" smtClean="0"/>
              <a:t> - јул </a:t>
            </a:r>
            <a:r>
              <a:rPr lang="ru-RU" dirty="0" smtClean="0"/>
              <a:t>2017</a:t>
            </a:r>
            <a:r>
              <a:rPr lang="sr-Cyrl-CS" dirty="0" smtClean="0"/>
              <a:t>. </a:t>
            </a:r>
            <a:r>
              <a:rPr lang="ru-RU" dirty="0" smtClean="0"/>
              <a:t>године, према економским групацијама земаља, највише се извозило у земље Европске уније (28</a:t>
            </a:r>
            <a:r>
              <a:rPr lang="ru-RU" baseline="0" dirty="0" smtClean="0"/>
              <a:t> чланица) једна милијарда и 410 </a:t>
            </a:r>
            <a:r>
              <a:rPr lang="sr-Cyrl-CS" dirty="0" smtClean="0"/>
              <a:t>милиона</a:t>
            </a:r>
            <a:r>
              <a:rPr lang="ru-RU" dirty="0" smtClean="0"/>
              <a:t> КМ, док се највише увозило, такође, из земаља Европске уније (28</a:t>
            </a:r>
            <a:r>
              <a:rPr lang="ru-RU" baseline="0" dirty="0" smtClean="0"/>
              <a:t> чланица)</a:t>
            </a:r>
            <a:r>
              <a:rPr lang="ru-RU" dirty="0" smtClean="0"/>
              <a:t> једна милијарда и 396 </a:t>
            </a:r>
            <a:r>
              <a:rPr lang="sr-Cyrl-CS" dirty="0" smtClean="0"/>
              <a:t>милиона</a:t>
            </a:r>
            <a:r>
              <a:rPr lang="ru-RU" dirty="0" smtClean="0"/>
              <a:t> КМ.</a:t>
            </a:r>
            <a:endParaRPr lang="en-US" dirty="0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B5C0FB3-89A4-44A6-AD8F-869DEF52ABCA}" type="slidenum">
              <a:rPr lang="en-US" smtClean="0"/>
              <a:pPr/>
              <a:t>10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846155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r-Latn-CS" dirty="0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91D39E6-68D7-47DB-A353-AEFD6BF01170}" type="slidenum">
              <a:rPr lang="en-US" smtClean="0"/>
              <a:pPr/>
              <a:t>11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50448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росјечна мјесечна нето плата</a:t>
            </a:r>
            <a:r>
              <a:rPr lang="sr-Cyrl-C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запослених у Републици Српској,</a:t>
            </a:r>
            <a:r>
              <a:rPr lang="sr-Cyrl-C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исплаћена у јулу 2017. године износи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ла је</a:t>
            </a:r>
            <a:r>
              <a:rPr lang="sr-Cyrl-BA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830 КМ</a:t>
            </a: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а п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росјечна мјесечна бруто плата 1 330 КМ.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росјечна нето плата исплаћена у јулу 2017.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године у односу на јун 2017. реално је већа за 0,6%, док је у односу на јул 2016. године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реално мања за 1,2%.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F4F3C36-7EB8-4F0F-AAA7-50A07D0DC948}" type="slidenum">
              <a:rPr lang="en-US" smtClean="0"/>
              <a:pPr/>
              <a:t>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821681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Посматрано по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подручјима, у јулу 2017. године, највиша просјечна нето плата исплаћена је у подручју 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Финансијске дјелатности и дјелатности осигурања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износила је 1 385 КМ</a:t>
            </a:r>
            <a:r>
              <a:rPr lang="sr-Latn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Са друге стране,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најнижа просјечна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нето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плата у јулу 2017. исплаћена је у подручју</a:t>
            </a:r>
            <a:r>
              <a:rPr lang="sr-Cyrl-C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Административне и помоћне услужне дјелатности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541 КМ.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Latn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 јулу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2017. године, у односу на јун 2017, номинални </a:t>
            </a:r>
            <a:r>
              <a:rPr lang="sr-Latn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аст нето плате забиљежен је у подручјима 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Финансијске дјелатности и дјелатности осигурања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6,5%, 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Јавна управа и одбрана; обавезно социјално осигурање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1,8%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Дјелатности здравствене заштите и социјалног рада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1,3%.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Смањење плате, у н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оминалном износу, забиљежено је у подручјима 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Пословање некретнинама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4,3%,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Административне и помоћне услужне дјелатности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3,0% и 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Стручне, научне и техничке дјелатности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2,8%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A42AF50-1051-4240-8140-56599BFBC63E}" type="slidenum">
              <a:rPr lang="en-US" smtClean="0"/>
              <a:pPr/>
              <a:t>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807535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Цијене производа и услуга које се користе за личну потрошњу у Републици Српској, мјерене индексом потрошачких цијена, у јул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2017. године у односу на претходни мјесец, у просјеку су ниже за 0,3%</a:t>
            </a:r>
            <a:r>
              <a:rPr lang="sr-Latn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док су на годишњем нивоу, у просјеку више за 0,3%.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5DFFE43-E8A3-4D69-853A-9FC219EC3023}" type="slidenum">
              <a:rPr lang="en-US" smtClean="0"/>
              <a:pPr/>
              <a:t>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885253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 12 главних одјељака производа и услуга, више цијене забиљежене су у четири, ниже цијене у четири, док су цијене, такође, у четири одјељка, у просјеку остале непромијењене.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Највећи раст цијена у јулу забиљежен је у одјељку 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Алкохолна пића и дуван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(2,2%) усљед раста цијена цигарета од 2,7%, затим у одјељку 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Рекреација и Култура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(0,4%) због виших цијена у групи путни аранжмани од 22,2%, те у одјељку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Здравство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(0,2%) усљед виших цијена у групи фармацеутски производи од 0,3%, и у одјељку 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Намјештај и покућство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(0,2%) усљед виших цијена у групама теписи и друге подне облоге од 1,5%, производи за чишћење и редовно одржавање куће од 0,4% и посуђе и прибор од 0,4%. 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 одјељцима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Становање, Комуникације, Образовање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Ресторани и хотели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цијене су, у просјеку остале непромијењене.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Највећи пад цијена у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јулу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забиљежен је у одјељку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Одјећа и обућа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(4,5%) усљед великог броја снижених цијена одјеће од 3,0% и обуће од 7,3%, затим у одјељку 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Храна и безалкохолна пића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(0,7%) усљед нижих, сезонских цијена у групи поврће од 5,4%, воће од 4,2%, те у групама млијеко и млијечни производи од 0,3%, шећер и други кондиторски поризводи од 0,2% и безалкохолна пића од 0,2%. Ниже цијене у јулу забиљежене су још у одјељку 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Превоз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(0,5%) усљед корекција набавних цијена горива и мазива од 1,1%, те у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одјељку 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Остала добра и услуге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(0,1%) усљед снижених цијена у групи остали лични предмети од 2,8%.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0A83F56-B6D4-4514-9CB2-46B1127FCB69}" type="slidenum">
              <a:rPr lang="en-US" smtClean="0"/>
              <a:pPr/>
              <a:t>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770206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sr-Cyrl-C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Календарски прилагођена</a:t>
            </a:r>
            <a:r>
              <a:rPr lang="sr-Cyrl-BA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индустријска производња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 периоду јануар-јул 2017. године у поређењу са истим периодом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2016.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године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већа је за 3,3%. У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истом периоду у подручју 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Прерађивачка индустрија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остварен је раст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од 5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,5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% и у подручју 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Вађењ</a:t>
            </a:r>
            <a:r>
              <a:rPr lang="sr-Cyrl-C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руда и камена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раст од 4,6%, док је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 подручју 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Производња и снабдијевање електричном енергијом, гасом, паром и климатизацији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забиљежен пад од 1,2%.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Посматрано према главним индустријским групама по основу економске намјене производа,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производња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капиталних производа, у периоду јануар-јул 2017.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одине у поређењу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са истим периодом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2016</a:t>
            </a:r>
            <a:r>
              <a:rPr lang="sr-Latn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већа је за 24,5%, интермедијарних производа за 8,1% и нетрајних производа за широку потрошњу за 1,6%, док је производња енергије мања за 1,5% и трајних производа за широку потрошњу за 6</a:t>
            </a:r>
            <a:r>
              <a:rPr lang="bs-Latn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%.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9870D9A-6979-453F-A562-15938E283DBE}" type="slidenum">
              <a:rPr lang="en-US" smtClean="0"/>
              <a:pPr/>
              <a:t>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015024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Број запослених у индустрији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јулу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2017. године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односу на </a:t>
            </a:r>
            <a:r>
              <a:rPr lang="sr-Latn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просјечан мјесечни број запослених у 201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</a:t>
            </a:r>
            <a:r>
              <a:rPr lang="sr-Latn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</a:t>
            </a:r>
            <a:r>
              <a:rPr lang="sr-Latn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одини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већи</a:t>
            </a:r>
            <a:r>
              <a:rPr lang="sr-Latn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је за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5,0</a:t>
            </a:r>
            <a:r>
              <a:rPr lang="sr-Latn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%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sr-Latn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 односу на исти мјесец прошле године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 4,7% и </a:t>
            </a:r>
            <a:r>
              <a:rPr lang="sr-Latn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 односу на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јун 2017.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године за 0,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%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Број запослених у индустрији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периоду јануар –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јул 2017. године, у односу на исти период прошле године,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већи је за 4,2%. У истом периоду у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подручју 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Прерађивачка индустрија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остварен је раст од </a:t>
            </a:r>
            <a:r>
              <a:rPr lang="sr-Cyrl-C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,4%, у подручју </a:t>
            </a:r>
            <a:r>
              <a:rPr lang="sr-Cyrl-C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Вађења руда и камена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раст</a:t>
            </a:r>
            <a:r>
              <a:rPr lang="sr-Cyrl-C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 3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,8% и у подручју 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Производња и снабдијевање електричном енергијом, гасом, паром и климатизацији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раст од 3,2%.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D1531F1-78AB-4797-841C-4D846279D360}" type="slidenum">
              <a:rPr lang="en-US" smtClean="0"/>
              <a:pPr/>
              <a:t>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793945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spcBef>
                <a:spcPct val="0"/>
              </a:spcBef>
            </a:pPr>
            <a:r>
              <a:rPr lang="sr-Cyrl-CS" dirty="0" smtClean="0"/>
              <a:t>Према подацима статистике спољне трговине у</a:t>
            </a:r>
            <a:r>
              <a:rPr lang="sr-Cyrl-CS" baseline="0" dirty="0" smtClean="0"/>
              <a:t> периоду </a:t>
            </a:r>
            <a:r>
              <a:rPr lang="sr-Cyrl-BA" dirty="0" smtClean="0"/>
              <a:t>јануар</a:t>
            </a:r>
            <a:r>
              <a:rPr lang="sr-Cyrl-BA" baseline="0" dirty="0" smtClean="0"/>
              <a:t> - јул </a:t>
            </a:r>
            <a:r>
              <a:rPr lang="ru-RU" dirty="0" smtClean="0"/>
              <a:t>2017</a:t>
            </a:r>
            <a:r>
              <a:rPr lang="sr-Cyrl-CS" dirty="0" smtClean="0"/>
              <a:t>. године </a:t>
            </a:r>
            <a:r>
              <a:rPr lang="ru-RU" b="0" dirty="0" smtClean="0"/>
              <a:t>обим робне размјене </a:t>
            </a:r>
            <a:r>
              <a:rPr lang="ru-RU" dirty="0" smtClean="0"/>
              <a:t>Републике</a:t>
            </a:r>
            <a:r>
              <a:rPr lang="ru-RU" baseline="0" dirty="0" smtClean="0"/>
              <a:t> </a:t>
            </a:r>
            <a:r>
              <a:rPr lang="ru-RU" dirty="0" smtClean="0"/>
              <a:t>Српске са иностранством износио</a:t>
            </a:r>
            <a:r>
              <a:rPr lang="ru-RU" baseline="0" dirty="0" smtClean="0"/>
              <a:t> је око</a:t>
            </a:r>
            <a:r>
              <a:rPr lang="en-US" b="0" dirty="0" smtClean="0"/>
              <a:t> </a:t>
            </a:r>
            <a:r>
              <a:rPr lang="sr-Latn-BA" b="0" dirty="0" smtClean="0"/>
              <a:t>4</a:t>
            </a:r>
            <a:r>
              <a:rPr lang="sr-Cyrl-BA" b="0" dirty="0" smtClean="0"/>
              <a:t> милијард</a:t>
            </a:r>
            <a:r>
              <a:rPr lang="en-US" b="0" dirty="0" smtClean="0"/>
              <a:t>e</a:t>
            </a:r>
            <a:r>
              <a:rPr lang="sr-Cyrl-BA" b="0" dirty="0" smtClean="0"/>
              <a:t> </a:t>
            </a:r>
            <a:r>
              <a:rPr lang="sr-Latn-BA" b="0" dirty="0" smtClean="0"/>
              <a:t>672</a:t>
            </a:r>
            <a:r>
              <a:rPr lang="sr-Latn-BA" b="0" baseline="0" dirty="0" smtClean="0"/>
              <a:t> </a:t>
            </a:r>
            <a:r>
              <a:rPr lang="sr-Cyrl-CS" b="0" dirty="0" smtClean="0"/>
              <a:t>милион</a:t>
            </a:r>
            <a:r>
              <a:rPr lang="sr-Cyrl-BA" b="0" dirty="0" smtClean="0"/>
              <a:t>а</a:t>
            </a:r>
            <a:r>
              <a:rPr lang="ru-RU" b="0" dirty="0" smtClean="0"/>
              <a:t> КМ</a:t>
            </a:r>
            <a:r>
              <a:rPr lang="ru-RU" dirty="0" smtClean="0"/>
              <a:t>, од чега се на извоз</a:t>
            </a:r>
            <a:r>
              <a:rPr lang="en-US" baseline="0" dirty="0" smtClean="0"/>
              <a:t> </a:t>
            </a:r>
            <a:r>
              <a:rPr lang="ru-RU" dirty="0" smtClean="0"/>
              <a:t>односи</a:t>
            </a:r>
            <a:r>
              <a:rPr lang="en-US" dirty="0" smtClean="0"/>
              <a:t> </a:t>
            </a:r>
            <a:r>
              <a:rPr lang="sr-Cyrl-BA" dirty="0" smtClean="0"/>
              <a:t>једна </a:t>
            </a:r>
            <a:r>
              <a:rPr lang="sr-Cyrl-BA" baseline="0" dirty="0" smtClean="0"/>
              <a:t>милијарда и 941 </a:t>
            </a:r>
            <a:r>
              <a:rPr lang="sr-Cyrl-BA" dirty="0" smtClean="0"/>
              <a:t>милион </a:t>
            </a:r>
            <a:r>
              <a:rPr lang="ru-RU" dirty="0" smtClean="0"/>
              <a:t>КМ, а на увоз 2 </a:t>
            </a:r>
            <a:r>
              <a:rPr lang="sr-Cyrl-BA" baseline="0" dirty="0" smtClean="0"/>
              <a:t>милијарде 731 </a:t>
            </a:r>
            <a:r>
              <a:rPr lang="sr-Cyrl-CS" dirty="0" smtClean="0"/>
              <a:t>милион </a:t>
            </a:r>
            <a:r>
              <a:rPr lang="ru-RU" dirty="0" smtClean="0"/>
              <a:t>КМ.</a:t>
            </a:r>
            <a:r>
              <a:rPr lang="en-US" dirty="0" smtClean="0"/>
              <a:t> </a:t>
            </a:r>
            <a:endParaRPr lang="sr-Latn-BA" dirty="0" smtClean="0"/>
          </a:p>
          <a:p>
            <a:pPr algn="just" eaLnBrk="1" hangingPunct="1">
              <a:spcBef>
                <a:spcPct val="0"/>
              </a:spcBef>
            </a:pPr>
            <a:r>
              <a:rPr lang="ru-RU" dirty="0" smtClean="0"/>
              <a:t>У оквиру укупно остварене робне размјене Републике Српске са иностранством </a:t>
            </a:r>
            <a:r>
              <a:rPr lang="sr-Cyrl-CS" dirty="0" smtClean="0"/>
              <a:t>у</a:t>
            </a:r>
            <a:r>
              <a:rPr lang="sr-Cyrl-CS" baseline="0" dirty="0" smtClean="0"/>
              <a:t> периоду </a:t>
            </a:r>
            <a:r>
              <a:rPr lang="sr-Cyrl-BA" dirty="0" smtClean="0"/>
              <a:t>јануар</a:t>
            </a:r>
            <a:r>
              <a:rPr lang="sr-Cyrl-BA" baseline="0" dirty="0" smtClean="0"/>
              <a:t> - јул </a:t>
            </a:r>
            <a:r>
              <a:rPr lang="ru-RU" dirty="0" smtClean="0"/>
              <a:t>2017</a:t>
            </a:r>
            <a:r>
              <a:rPr lang="sr-Cyrl-CS" dirty="0" smtClean="0"/>
              <a:t>. </a:t>
            </a:r>
            <a:r>
              <a:rPr lang="ru-RU" dirty="0" smtClean="0"/>
              <a:t>године, проценат покривеност увоза извозом била је </a:t>
            </a:r>
            <a:r>
              <a:rPr lang="sr-Cyrl-BA" dirty="0" smtClean="0"/>
              <a:t>71</a:t>
            </a:r>
            <a:r>
              <a:rPr lang="ru-RU" dirty="0" smtClean="0"/>
              <a:t>,0%. </a:t>
            </a:r>
            <a:endParaRPr lang="en-US" dirty="0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E5FE853-CF14-46C9-AEB5-AD5291B5865F}" type="slidenum">
              <a:rPr lang="en-US" smtClean="0"/>
              <a:pPr/>
              <a:t>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609573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spcBef>
                <a:spcPct val="0"/>
              </a:spcBef>
            </a:pPr>
            <a:r>
              <a:rPr lang="ru-RU" dirty="0" smtClean="0"/>
              <a:t>Посматрајући по мјесецима, извоз у </a:t>
            </a:r>
            <a:r>
              <a:rPr lang="sr-Cyrl-BA" dirty="0" smtClean="0"/>
              <a:t>јулу </a:t>
            </a:r>
            <a:r>
              <a:rPr lang="ru-RU" dirty="0" smtClean="0"/>
              <a:t>2017. године у односу на </a:t>
            </a:r>
            <a:r>
              <a:rPr lang="sr-Cyrl-BA" dirty="0" smtClean="0"/>
              <a:t>јун </a:t>
            </a:r>
            <a:r>
              <a:rPr lang="ru-RU" dirty="0" smtClean="0"/>
              <a:t>2017. године повећан је за</a:t>
            </a:r>
            <a:r>
              <a:rPr lang="ru-RU" baseline="0" dirty="0" smtClean="0"/>
              <a:t> 4</a:t>
            </a:r>
            <a:r>
              <a:rPr lang="ru-RU" dirty="0" smtClean="0"/>
              <a:t>,6%, док је у односу на </a:t>
            </a:r>
            <a:r>
              <a:rPr lang="sr-Cyrl-BA" dirty="0" smtClean="0"/>
              <a:t>јул </a:t>
            </a:r>
            <a:r>
              <a:rPr lang="ru-RU" dirty="0" smtClean="0"/>
              <a:t>2016. године повећан за 25,0%. Увоз је у </a:t>
            </a:r>
            <a:r>
              <a:rPr lang="sr-Cyrl-BA" dirty="0" smtClean="0"/>
              <a:t>јулу </a:t>
            </a:r>
            <a:r>
              <a:rPr lang="ru-RU" dirty="0" smtClean="0"/>
              <a:t>2017. године у односу на </a:t>
            </a:r>
            <a:r>
              <a:rPr lang="sr-Cyrl-BA" dirty="0" smtClean="0"/>
              <a:t>јун </a:t>
            </a:r>
            <a:r>
              <a:rPr lang="ru-RU" dirty="0" smtClean="0"/>
              <a:t>2017. године смањен за </a:t>
            </a:r>
            <a:r>
              <a:rPr lang="sr-Latn-BA" dirty="0" smtClean="0"/>
              <a:t>1</a:t>
            </a:r>
            <a:r>
              <a:rPr lang="sr-Cyrl-BA" dirty="0" smtClean="0"/>
              <a:t>2,2</a:t>
            </a:r>
            <a:r>
              <a:rPr lang="ru-RU" dirty="0" smtClean="0"/>
              <a:t>%, док је у односу на </a:t>
            </a:r>
            <a:r>
              <a:rPr lang="sr-Cyrl-BA" dirty="0" smtClean="0"/>
              <a:t>јул </a:t>
            </a:r>
            <a:r>
              <a:rPr lang="ru-RU" dirty="0" smtClean="0"/>
              <a:t>2016. године повећан за </a:t>
            </a:r>
            <a:r>
              <a:rPr lang="sr-Cyrl-BA" dirty="0" smtClean="0"/>
              <a:t>8</a:t>
            </a:r>
            <a:r>
              <a:rPr lang="ru-RU" dirty="0" smtClean="0"/>
              <a:t>,0%.</a:t>
            </a:r>
            <a:endParaRPr lang="en-US" dirty="0" smtClean="0"/>
          </a:p>
          <a:p>
            <a:pPr algn="just" eaLnBrk="1" hangingPunct="1">
              <a:spcBef>
                <a:spcPct val="0"/>
              </a:spcBef>
            </a:pPr>
            <a:endParaRPr lang="en-US" dirty="0" smtClean="0"/>
          </a:p>
          <a:p>
            <a:pPr algn="just" eaLnBrk="1" hangingPunct="1">
              <a:spcBef>
                <a:spcPct val="0"/>
              </a:spcBef>
            </a:pPr>
            <a:r>
              <a:rPr lang="ru-RU" dirty="0" smtClean="0">
                <a:solidFill>
                  <a:srgbClr val="FF0000"/>
                </a:solidFill>
              </a:rPr>
              <a:t>Посматрано </a:t>
            </a:r>
            <a:r>
              <a:rPr lang="ru-RU" dirty="0" smtClean="0"/>
              <a:t>по групама производа, </a:t>
            </a:r>
            <a:r>
              <a:rPr lang="sr-Cyrl-CS" dirty="0" smtClean="0"/>
              <a:t>у</a:t>
            </a:r>
            <a:r>
              <a:rPr lang="sr-Cyrl-CS" baseline="0" dirty="0" smtClean="0"/>
              <a:t> периоду </a:t>
            </a:r>
            <a:r>
              <a:rPr lang="sr-Cyrl-BA" dirty="0" smtClean="0"/>
              <a:t>јануар</a:t>
            </a:r>
            <a:r>
              <a:rPr lang="sr-Cyrl-BA" baseline="0" dirty="0" smtClean="0"/>
              <a:t> - јул </a:t>
            </a:r>
            <a:r>
              <a:rPr lang="ru-RU" dirty="0" smtClean="0"/>
              <a:t>2017. године </a:t>
            </a:r>
            <a:r>
              <a:rPr lang="sr-Cyrl-BA" dirty="0" smtClean="0"/>
              <a:t>у структури извоза </a:t>
            </a:r>
            <a:r>
              <a:rPr lang="ru-RU" dirty="0" smtClean="0"/>
              <a:t>највише учествују </a:t>
            </a:r>
            <a:r>
              <a:rPr lang="sr-Latn-BA" dirty="0" smtClean="0"/>
              <a:t>e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лектрична енергија</a:t>
            </a:r>
            <a:r>
              <a:rPr lang="sr-Latn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</a:t>
            </a:r>
            <a:r>
              <a:rPr lang="sr-Cyrl-BA" dirty="0" smtClean="0"/>
              <a:t>,7%</a:t>
            </a:r>
            <a:r>
              <a:rPr lang="ru-RU" dirty="0" smtClean="0"/>
              <a:t>, </a:t>
            </a:r>
            <a:r>
              <a:rPr lang="sr-Cyrl-BA" dirty="0" smtClean="0"/>
              <a:t>затим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вјештачки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корунд, алуминијум оксид и алуминијум хидроксид 5</a:t>
            </a:r>
            <a:r>
              <a:rPr lang="sr-Cyrl-BA" dirty="0" smtClean="0"/>
              <a:t>,5%</a:t>
            </a:r>
            <a:r>
              <a:rPr lang="en-US" dirty="0" smtClean="0"/>
              <a:t> </a:t>
            </a:r>
            <a:r>
              <a:rPr lang="sr-Cyrl-BA" dirty="0" smtClean="0"/>
              <a:t>и</a:t>
            </a:r>
            <a:r>
              <a:rPr lang="sr-Latn-BA" dirty="0" smtClean="0"/>
              <a:t> </a:t>
            </a:r>
            <a:r>
              <a:rPr lang="sr-Cyrl-BA" dirty="0" smtClean="0"/>
              <a:t>обрађено дрво </a:t>
            </a:r>
            <a:r>
              <a:rPr lang="sr-Cyrl-BA" baseline="0" dirty="0" smtClean="0"/>
              <a:t>5</a:t>
            </a:r>
            <a:r>
              <a:rPr lang="sr-Cyrl-BA" dirty="0" smtClean="0"/>
              <a:t>,4%. </a:t>
            </a:r>
            <a:r>
              <a:rPr lang="ru-RU" dirty="0" smtClean="0"/>
              <a:t>У структури увоза, највише учествује </a:t>
            </a:r>
            <a:r>
              <a:rPr lang="sr-Cyrl-BA" dirty="0" smtClean="0"/>
              <a:t>н</a:t>
            </a:r>
            <a:r>
              <a:rPr lang="ru-RU" dirty="0" smtClean="0"/>
              <a:t>афт</a:t>
            </a:r>
            <a:r>
              <a:rPr lang="sr-Cyrl-BA" dirty="0" smtClean="0"/>
              <a:t>а и </a:t>
            </a:r>
            <a:r>
              <a:rPr lang="ru-RU" dirty="0" smtClean="0"/>
              <a:t>уља добијена од битуменозних минерала</a:t>
            </a:r>
            <a:r>
              <a:rPr lang="sr-Cyrl-BA" dirty="0" smtClean="0"/>
              <a:t> (</a:t>
            </a:r>
            <a:r>
              <a:rPr lang="ru-RU" dirty="0" smtClean="0"/>
              <a:t>сиров</a:t>
            </a:r>
            <a:r>
              <a:rPr lang="sr-Cyrl-BA" dirty="0" smtClean="0"/>
              <a:t>а)</a:t>
            </a:r>
            <a:r>
              <a:rPr lang="sr-Cyrl-BA" baseline="0" dirty="0" smtClean="0"/>
              <a:t> 11</a:t>
            </a:r>
            <a:r>
              <a:rPr lang="sr-Cyrl-BA" dirty="0" smtClean="0"/>
              <a:t>,4%, потом слиједе лијекови 3,</a:t>
            </a:r>
            <a:r>
              <a:rPr lang="sr-Latn-BA" dirty="0" smtClean="0"/>
              <a:t>7</a:t>
            </a:r>
            <a:r>
              <a:rPr lang="ru-RU" dirty="0" smtClean="0"/>
              <a:t>%</a:t>
            </a:r>
            <a:r>
              <a:rPr lang="en-US" dirty="0" smtClean="0"/>
              <a:t> </a:t>
            </a:r>
            <a:r>
              <a:rPr lang="sr-Cyrl-BA" dirty="0" smtClean="0"/>
              <a:t>и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ични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аутомобили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друга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моторна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возила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намењена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превозу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десет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особа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Latn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ru-RU" dirty="0" smtClean="0"/>
              <a:t>,</a:t>
            </a:r>
            <a:r>
              <a:rPr lang="sr-Latn-BA" dirty="0" smtClean="0"/>
              <a:t>9</a:t>
            </a:r>
            <a:r>
              <a:rPr lang="sr-Cyrl-BA" dirty="0" smtClean="0"/>
              <a:t>%</a:t>
            </a:r>
            <a:r>
              <a:rPr lang="en-US" dirty="0" smtClean="0"/>
              <a:t>.</a:t>
            </a:r>
            <a:endParaRPr lang="bs-Latn-BA" dirty="0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5F85985-CA68-4D1E-831B-1ED84413927D}" type="slidenum">
              <a:rPr lang="en-US" smtClean="0"/>
              <a:pPr/>
              <a:t>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132351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F2E47E-6E09-4C5C-885B-C74247B5752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8298AF-912D-4A91-8360-3ED68D237D0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B0B72F-A198-4B1F-A33D-8637774A793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BA2F13-36F6-421E-A38E-73043756C79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E417CE-96E1-493C-AD39-EB0418A9BFD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ABB18D-8E6E-4081-9881-E433AE88C51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CE8949-6482-4DAD-8708-FB30AB45D84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4A423D-B345-4740-B4BA-A1C7AC96B96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CCA9DC-0F26-4BE9-B174-3D70FE5048A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2B660B-B779-4A24-9029-D00D2E37112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59D7DD-C12A-4EA9-8498-CBCF932BD24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0D23CD3-DA52-4F4C-938F-96067A12354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7" descr="Grafov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sr-Cyrl-BA" sz="2000" dirty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Републички завод за статистику</a:t>
            </a:r>
            <a:endParaRPr lang="en-US" sz="2000" dirty="0">
              <a:solidFill>
                <a:srgbClr val="C8E6E6"/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52" name="Rectangle 20"/>
          <p:cNvSpPr>
            <a:spLocks noChangeArrowheads="1"/>
          </p:cNvSpPr>
          <p:nvPr/>
        </p:nvSpPr>
        <p:spPr bwMode="auto">
          <a:xfrm>
            <a:off x="1500188" y="2143125"/>
            <a:ext cx="7315200" cy="3637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Cyrl-CS" sz="3200" b="1" dirty="0">
              <a:solidFill>
                <a:srgbClr val="495778"/>
              </a:solidFill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sr-Cyrl-CS" sz="3600" b="1" dirty="0">
                <a:solidFill>
                  <a:srgbClr val="495778"/>
                </a:solidFill>
                <a:latin typeface="Arial Narrow" pitchFamily="34" charset="0"/>
              </a:rPr>
              <a:t>КОНФЕРЕНЦИЈА ЗА </a:t>
            </a:r>
            <a:r>
              <a:rPr lang="sr-Cyrl-RS" sz="3600" b="1" dirty="0" smtClean="0">
                <a:solidFill>
                  <a:srgbClr val="495778"/>
                </a:solidFill>
                <a:latin typeface="Arial Narrow" pitchFamily="34" charset="0"/>
              </a:rPr>
              <a:t>НОВИНАРЕ</a:t>
            </a:r>
            <a:endParaRPr lang="sr-Latn-CS" sz="3600" b="1" dirty="0">
              <a:solidFill>
                <a:srgbClr val="495778"/>
              </a:solidFill>
              <a:latin typeface="Arial Narrow" pitchFamily="34" charset="0"/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Cyrl-CS" b="1" dirty="0">
              <a:solidFill>
                <a:srgbClr val="495778"/>
              </a:solidFill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Latn-CS" b="1" dirty="0">
              <a:solidFill>
                <a:srgbClr val="495778"/>
              </a:solidFill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sr-Cyrl-CS" sz="2000" b="1" dirty="0">
                <a:solidFill>
                  <a:srgbClr val="495778"/>
                </a:solidFill>
                <a:latin typeface="Arial Narrow" pitchFamily="34" charset="0"/>
              </a:rPr>
              <a:t>Др Радмила Чичковић</a:t>
            </a:r>
            <a:r>
              <a:rPr lang="sr-Latn-CS" sz="2000" dirty="0">
                <a:solidFill>
                  <a:srgbClr val="495778"/>
                </a:solidFill>
                <a:latin typeface="Arial Narrow" pitchFamily="34" charset="0"/>
              </a:rPr>
              <a:t>,</a:t>
            </a:r>
            <a:r>
              <a:rPr lang="en-US" sz="2000" dirty="0">
                <a:solidFill>
                  <a:srgbClr val="495778"/>
                </a:solidFill>
                <a:latin typeface="Arial Narrow" pitchFamily="34" charset="0"/>
              </a:rPr>
              <a:t> 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sr-Cyrl-CS" sz="2000" dirty="0" smtClean="0">
                <a:solidFill>
                  <a:srgbClr val="495778"/>
                </a:solidFill>
                <a:latin typeface="Arial Narrow" pitchFamily="34" charset="0"/>
              </a:rPr>
              <a:t>директор Републичког </a:t>
            </a:r>
            <a:r>
              <a:rPr lang="sr-Cyrl-CS" sz="2000" dirty="0">
                <a:solidFill>
                  <a:srgbClr val="495778"/>
                </a:solidFill>
                <a:latin typeface="Arial Narrow" pitchFamily="34" charset="0"/>
              </a:rPr>
              <a:t>завода за статистику</a:t>
            </a:r>
            <a:endParaRPr lang="en-US" sz="2000" dirty="0">
              <a:solidFill>
                <a:srgbClr val="495778"/>
              </a:solidFill>
              <a:latin typeface="Arial Narrow" pitchFamily="34" charset="0"/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Latn-CS" sz="1600" dirty="0">
              <a:solidFill>
                <a:srgbClr val="495778"/>
              </a:solidFill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sr-Latn-CS" sz="1600" dirty="0">
                <a:solidFill>
                  <a:srgbClr val="495778"/>
                </a:solidFill>
              </a:rPr>
              <a:t> </a:t>
            </a:r>
          </a:p>
        </p:txBody>
      </p:sp>
      <p:sp>
        <p:nvSpPr>
          <p:cNvPr id="2053" name="Rectangle 6"/>
          <p:cNvSpPr>
            <a:spLocks noChangeArrowheads="1"/>
          </p:cNvSpPr>
          <p:nvPr/>
        </p:nvSpPr>
        <p:spPr bwMode="auto">
          <a:xfrm>
            <a:off x="3531941" y="1341438"/>
            <a:ext cx="2815194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sr-Cyrl-CS" sz="2800" dirty="0">
              <a:solidFill>
                <a:srgbClr val="495778"/>
              </a:solidFill>
            </a:endParaRPr>
          </a:p>
          <a:p>
            <a:pPr algn="ctr"/>
            <a:r>
              <a:rPr lang="en-US" sz="3400" dirty="0" smtClean="0">
                <a:solidFill>
                  <a:schemeClr val="tx2"/>
                </a:solidFill>
                <a:latin typeface="Arial Narrow" pitchFamily="34" charset="0"/>
              </a:rPr>
              <a:t>2</a:t>
            </a:r>
            <a:r>
              <a:rPr lang="sr-Latn-BA" sz="3400" dirty="0" smtClean="0">
                <a:solidFill>
                  <a:schemeClr val="tx2"/>
                </a:solidFill>
                <a:latin typeface="Arial Narrow" pitchFamily="34" charset="0"/>
              </a:rPr>
              <a:t>2</a:t>
            </a:r>
            <a:r>
              <a:rPr lang="sr-Cyrl-CS" sz="3400" dirty="0" smtClean="0">
                <a:solidFill>
                  <a:schemeClr val="tx2"/>
                </a:solidFill>
                <a:latin typeface="Arial Narrow" pitchFamily="34" charset="0"/>
              </a:rPr>
              <a:t>.</a:t>
            </a:r>
            <a:r>
              <a:rPr lang="en-US" sz="3400" dirty="0" smtClean="0">
                <a:solidFill>
                  <a:srgbClr val="495778"/>
                </a:solidFill>
                <a:latin typeface="Arial Narrow" pitchFamily="34" charset="0"/>
              </a:rPr>
              <a:t> </a:t>
            </a:r>
            <a:r>
              <a:rPr lang="sr-Cyrl-BA" sz="3400" dirty="0">
                <a:solidFill>
                  <a:srgbClr val="495778"/>
                </a:solidFill>
                <a:latin typeface="Arial Narrow" pitchFamily="34" charset="0"/>
              </a:rPr>
              <a:t>а</a:t>
            </a:r>
            <a:r>
              <a:rPr lang="sr-Cyrl-BA" sz="3400" dirty="0" smtClean="0">
                <a:solidFill>
                  <a:srgbClr val="495778"/>
                </a:solidFill>
                <a:latin typeface="Arial Narrow" pitchFamily="34" charset="0"/>
              </a:rPr>
              <a:t>вгуст </a:t>
            </a:r>
            <a:r>
              <a:rPr lang="sr-Cyrl-CS" sz="3400" dirty="0" smtClean="0">
                <a:solidFill>
                  <a:srgbClr val="495778"/>
                </a:solidFill>
                <a:latin typeface="Arial Narrow" pitchFamily="34" charset="0"/>
              </a:rPr>
              <a:t>2017</a:t>
            </a:r>
            <a:r>
              <a:rPr lang="sr-Cyrl-BA" sz="3400" dirty="0" smtClean="0">
                <a:solidFill>
                  <a:srgbClr val="495778"/>
                </a:solidFill>
                <a:latin typeface="Arial Narrow" pitchFamily="34" charset="0"/>
              </a:rPr>
              <a:t>.</a:t>
            </a:r>
            <a:endParaRPr lang="en-US" sz="3400" dirty="0">
              <a:latin typeface="Arial Narrow" pitchFamily="34" charset="0"/>
            </a:endParaRPr>
          </a:p>
        </p:txBody>
      </p:sp>
      <p:pic>
        <p:nvPicPr>
          <p:cNvPr id="2054" name="Picture 7" descr="Mali-Transparent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347026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/>
          <p:nvPr/>
        </p:nvPicPr>
        <p:blipFill>
          <a:blip r:embed="rId3" cstate="print"/>
          <a:srcRect t="23566" b="42453"/>
          <a:stretch>
            <a:fillRect/>
          </a:stretch>
        </p:blipFill>
        <p:spPr bwMode="auto">
          <a:xfrm>
            <a:off x="1117600" y="4845050"/>
            <a:ext cx="8026400" cy="201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sr-Cyrl-CS" sz="2000" b="1" dirty="0">
                <a:solidFill>
                  <a:srgbClr val="495778"/>
                </a:solidFill>
                <a:latin typeface="Arial Narrow" pitchFamily="34" charset="0"/>
              </a:rPr>
              <a:t>СТАТИСТИКА СПОЉНЕ ТРГОВИНЕ</a:t>
            </a:r>
            <a:endParaRPr lang="en-US" sz="20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4099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Rectangle 29"/>
          <p:cNvSpPr>
            <a:spLocks noChangeArrowheads="1"/>
          </p:cNvSpPr>
          <p:nvPr/>
        </p:nvSpPr>
        <p:spPr bwMode="auto">
          <a:xfrm rot="-5400000">
            <a:off x="-2199481" y="3445669"/>
            <a:ext cx="6481762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sr-Cyrl-BA">
                <a:solidFill>
                  <a:srgbClr val="C8E6E6"/>
                </a:solidFill>
                <a:cs typeface="Tahoma" pitchFamily="34" charset="0"/>
              </a:rPr>
              <a:t>Републички завод за статистику</a:t>
            </a:r>
            <a:endParaRPr lang="en-US">
              <a:solidFill>
                <a:srgbClr val="C8E6E6"/>
              </a:solidFill>
              <a:cs typeface="Tahoma" pitchFamily="34" charset="0"/>
            </a:endParaRPr>
          </a:p>
        </p:txBody>
      </p:sp>
      <p:sp>
        <p:nvSpPr>
          <p:cNvPr id="410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4103" name="TextBox 9"/>
          <p:cNvSpPr txBox="1">
            <a:spLocks noChangeArrowheads="1"/>
          </p:cNvSpPr>
          <p:nvPr/>
        </p:nvSpPr>
        <p:spPr bwMode="auto">
          <a:xfrm>
            <a:off x="1443385" y="711614"/>
            <a:ext cx="54006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ЈАНУАР</a:t>
            </a:r>
            <a:r>
              <a:rPr lang="sr-Cyrl-BA" sz="24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Latn-BA" sz="24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- </a:t>
            </a:r>
            <a:r>
              <a:rPr lang="sr-Cyrl-BA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ЈУЛ 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2017</a:t>
            </a:r>
            <a:endParaRPr lang="en-US" sz="24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</p:txBody>
      </p:sp>
      <p:sp>
        <p:nvSpPr>
          <p:cNvPr id="4104" name="TextBox 10"/>
          <p:cNvSpPr txBox="1">
            <a:spLocks noChangeArrowheads="1"/>
          </p:cNvSpPr>
          <p:nvPr/>
        </p:nvSpPr>
        <p:spPr bwMode="auto">
          <a:xfrm>
            <a:off x="1403648" y="1916832"/>
            <a:ext cx="748982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  Италија 16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,6%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Cyrl-BA" sz="22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односно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322 милиона </a:t>
            </a:r>
            <a:r>
              <a:rPr lang="sr-Cyrl-BA" sz="22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КМ</a:t>
            </a:r>
          </a:p>
          <a:p>
            <a:pPr>
              <a:buFont typeface="Arial" charset="0"/>
              <a:buChar char="•"/>
            </a:pPr>
            <a:r>
              <a:rPr lang="en-US" sz="22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 Хрватска 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12,6% </a:t>
            </a:r>
            <a:r>
              <a:rPr lang="sr-Cyrl-BA" sz="22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односно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245 милиона КМ</a:t>
            </a:r>
            <a:endParaRPr lang="sr-Cyrl-CS" sz="2200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pPr>
              <a:buFont typeface="Arial" charset="0"/>
              <a:buChar char="•"/>
            </a:pPr>
            <a:r>
              <a:rPr lang="sr-Cyrl-CS" sz="22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  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Србија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12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,2% </a:t>
            </a:r>
            <a:r>
              <a:rPr lang="sr-Cyrl-BA" sz="22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односно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236 милиона </a:t>
            </a:r>
            <a:r>
              <a:rPr lang="sr-Cyrl-BA" sz="22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КМ</a:t>
            </a:r>
            <a:endParaRPr lang="sr-Cyrl-CS" sz="2200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endParaRPr lang="sr-Cyrl-BA" dirty="0">
              <a:solidFill>
                <a:srgbClr val="495778"/>
              </a:solidFill>
              <a:cs typeface="Tahoma" pitchFamily="34" charset="0"/>
            </a:endParaRPr>
          </a:p>
          <a:p>
            <a:pPr>
              <a:buFont typeface="Arial" charset="0"/>
              <a:buChar char="•"/>
            </a:pPr>
            <a:endParaRPr lang="sr-Cyrl-BA" dirty="0">
              <a:solidFill>
                <a:srgbClr val="495778"/>
              </a:solidFill>
              <a:cs typeface="Tahoma" pitchFamily="34" charset="0"/>
            </a:endParaRPr>
          </a:p>
          <a:p>
            <a:r>
              <a:rPr lang="sr-Cyrl-BA" dirty="0">
                <a:solidFill>
                  <a:srgbClr val="495778"/>
                </a:solidFill>
                <a:cs typeface="Tahoma" pitchFamily="34" charset="0"/>
              </a:rPr>
              <a:t>   </a:t>
            </a:r>
            <a:endParaRPr lang="en-US" dirty="0">
              <a:solidFill>
                <a:srgbClr val="495778"/>
              </a:solidFill>
              <a:cs typeface="Tahoma" pitchFamily="34" charset="0"/>
            </a:endParaRPr>
          </a:p>
        </p:txBody>
      </p:sp>
      <p:sp>
        <p:nvSpPr>
          <p:cNvPr id="4105" name="TextBox 8"/>
          <p:cNvSpPr txBox="1">
            <a:spLocks noChangeArrowheads="1"/>
          </p:cNvSpPr>
          <p:nvPr/>
        </p:nvSpPr>
        <p:spPr bwMode="auto">
          <a:xfrm>
            <a:off x="1835696" y="1484784"/>
            <a:ext cx="98456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r-Cyrl-CS" sz="2000" b="1" dirty="0">
                <a:solidFill>
                  <a:srgbClr val="FF0000"/>
                </a:solidFill>
                <a:latin typeface="Arial Narrow" pitchFamily="34" charset="0"/>
              </a:rPr>
              <a:t>ИЗВОЗ:</a:t>
            </a:r>
            <a:endParaRPr lang="en-US" sz="20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4106" name="TextBox 10"/>
          <p:cNvSpPr txBox="1">
            <a:spLocks noChangeArrowheads="1"/>
          </p:cNvSpPr>
          <p:nvPr/>
        </p:nvSpPr>
        <p:spPr bwMode="auto">
          <a:xfrm>
            <a:off x="1475656" y="3068960"/>
            <a:ext cx="7489825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Cyrl-BA" sz="2400" dirty="0">
                <a:solidFill>
                  <a:srgbClr val="495778"/>
                </a:solidFill>
                <a:cs typeface="Tahoma" pitchFamily="34" charset="0"/>
              </a:rPr>
              <a:t>  </a:t>
            </a:r>
          </a:p>
          <a:p>
            <a:pPr>
              <a:buFont typeface="Arial" charset="0"/>
              <a:buChar char="•"/>
            </a:pPr>
            <a:r>
              <a:rPr lang="sr-Cyrl-BA" sz="2400" dirty="0">
                <a:solidFill>
                  <a:srgbClr val="495778"/>
                </a:solidFill>
                <a:cs typeface="Tahoma" pitchFamily="34" charset="0"/>
              </a:rPr>
              <a:t> </a:t>
            </a:r>
            <a:r>
              <a:rPr lang="sr-Cyrl-BA" sz="2400" dirty="0" smtClean="0">
                <a:solidFill>
                  <a:srgbClr val="495778"/>
                </a:solidFill>
                <a:cs typeface="Tahoma" pitchFamily="34" charset="0"/>
              </a:rPr>
              <a:t> 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Србија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 16,9% </a:t>
            </a:r>
            <a:r>
              <a:rPr lang="sr-Cyrl-BA" sz="2200" dirty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односно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463 милиона </a:t>
            </a:r>
            <a:r>
              <a:rPr lang="sr-Cyrl-BA" sz="2200" dirty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КМ</a:t>
            </a:r>
          </a:p>
          <a:p>
            <a:pPr>
              <a:buFont typeface="Arial" charset="0"/>
              <a:buChar char="•"/>
            </a:pPr>
            <a:r>
              <a:rPr lang="sr-Cyrl-BA" sz="2200" dirty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  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Русија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 12,4% </a:t>
            </a:r>
            <a:r>
              <a:rPr lang="sr-Cyrl-BA" sz="2200" dirty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односно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338 милиона </a:t>
            </a:r>
            <a:r>
              <a:rPr lang="sr-Cyrl-BA" sz="2200" dirty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КМ</a:t>
            </a:r>
            <a:endParaRPr lang="sr-Cyrl-CS" sz="2200" dirty="0">
              <a:solidFill>
                <a:srgbClr val="495778"/>
              </a:solidFill>
              <a:latin typeface="Arial Narrow" pitchFamily="34" charset="0"/>
              <a:cs typeface="Angsana New" pitchFamily="18" charset="-34"/>
            </a:endParaRPr>
          </a:p>
          <a:p>
            <a:pPr>
              <a:buFont typeface="Arial" charset="0"/>
              <a:buChar char="•"/>
            </a:pP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   Италија 12,1% </a:t>
            </a:r>
            <a:r>
              <a:rPr lang="sr-Cyrl-BA" sz="2200" dirty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односно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330 милиона </a:t>
            </a:r>
            <a:r>
              <a:rPr lang="sr-Cyrl-BA" sz="2200" dirty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КМ</a:t>
            </a:r>
            <a:endParaRPr lang="sr-Cyrl-CS" sz="2200" dirty="0">
              <a:solidFill>
                <a:srgbClr val="495778"/>
              </a:solidFill>
              <a:latin typeface="Arial Narrow" pitchFamily="34" charset="0"/>
              <a:cs typeface="Angsana New" pitchFamily="18" charset="-34"/>
            </a:endParaRPr>
          </a:p>
          <a:p>
            <a:pPr>
              <a:buFont typeface="Arial" charset="0"/>
              <a:buChar char="•"/>
            </a:pPr>
            <a:endParaRPr lang="sr-Cyrl-BA" dirty="0">
              <a:solidFill>
                <a:srgbClr val="495778"/>
              </a:solidFill>
              <a:cs typeface="Tahoma" pitchFamily="34" charset="0"/>
            </a:endParaRPr>
          </a:p>
          <a:p>
            <a:r>
              <a:rPr lang="sr-Cyrl-BA" dirty="0">
                <a:solidFill>
                  <a:srgbClr val="495778"/>
                </a:solidFill>
                <a:cs typeface="Tahoma" pitchFamily="34" charset="0"/>
              </a:rPr>
              <a:t>   </a:t>
            </a:r>
            <a:endParaRPr lang="en-US" dirty="0">
              <a:solidFill>
                <a:srgbClr val="495778"/>
              </a:solidFill>
              <a:cs typeface="Tahoma" pitchFamily="34" charset="0"/>
            </a:endParaRPr>
          </a:p>
        </p:txBody>
      </p:sp>
      <p:sp>
        <p:nvSpPr>
          <p:cNvPr id="4107" name="TextBox 10"/>
          <p:cNvSpPr txBox="1">
            <a:spLocks noChangeArrowheads="1"/>
          </p:cNvSpPr>
          <p:nvPr/>
        </p:nvSpPr>
        <p:spPr bwMode="auto">
          <a:xfrm>
            <a:off x="1907704" y="3068960"/>
            <a:ext cx="9048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Cyrl-CS" sz="2000" b="1" dirty="0">
                <a:solidFill>
                  <a:srgbClr val="FF0000"/>
                </a:solidFill>
                <a:latin typeface="Arial Narrow" pitchFamily="34" charset="0"/>
              </a:rPr>
              <a:t>УВОЗ:</a:t>
            </a:r>
            <a:endParaRPr lang="en-US" sz="20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pic>
        <p:nvPicPr>
          <p:cNvPr id="13" name="Picture 9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360132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7" descr="Grafov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Rectangle 20"/>
          <p:cNvSpPr>
            <a:spLocks noChangeArrowheads="1"/>
          </p:cNvSpPr>
          <p:nvPr/>
        </p:nvSpPr>
        <p:spPr bwMode="auto">
          <a:xfrm>
            <a:off x="1500188" y="2143125"/>
            <a:ext cx="7315200" cy="4721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Cyrl-CS" sz="3200" b="1" dirty="0">
              <a:solidFill>
                <a:srgbClr val="495778"/>
              </a:solidFill>
            </a:endParaRPr>
          </a:p>
          <a:p>
            <a:pPr algn="ctr"/>
            <a:r>
              <a:rPr lang="en-US" sz="3400" dirty="0" smtClean="0">
                <a:solidFill>
                  <a:schemeClr val="tx2"/>
                </a:solidFill>
                <a:latin typeface="Arial Narrow" pitchFamily="34" charset="0"/>
              </a:rPr>
              <a:t>2</a:t>
            </a:r>
            <a:r>
              <a:rPr lang="sr-Cyrl-BA" sz="3400" dirty="0" smtClean="0">
                <a:solidFill>
                  <a:schemeClr val="tx2"/>
                </a:solidFill>
                <a:latin typeface="Arial Narrow" pitchFamily="34" charset="0"/>
              </a:rPr>
              <a:t>2</a:t>
            </a:r>
            <a:r>
              <a:rPr lang="sr-Cyrl-CS" sz="3400" dirty="0" smtClean="0">
                <a:solidFill>
                  <a:schemeClr val="tx2"/>
                </a:solidFill>
                <a:latin typeface="Arial Narrow" pitchFamily="34" charset="0"/>
              </a:rPr>
              <a:t>.</a:t>
            </a:r>
            <a:r>
              <a:rPr lang="en-US" sz="3400" dirty="0" smtClean="0">
                <a:solidFill>
                  <a:srgbClr val="495778"/>
                </a:solidFill>
                <a:latin typeface="Arial Narrow" pitchFamily="34" charset="0"/>
              </a:rPr>
              <a:t> </a:t>
            </a:r>
            <a:r>
              <a:rPr lang="sr-Cyrl-BA" sz="3400" dirty="0" smtClean="0">
                <a:solidFill>
                  <a:srgbClr val="495778"/>
                </a:solidFill>
                <a:latin typeface="Arial Narrow" pitchFamily="34" charset="0"/>
              </a:rPr>
              <a:t>август </a:t>
            </a:r>
            <a:r>
              <a:rPr lang="sr-Cyrl-CS" sz="3400" dirty="0" smtClean="0">
                <a:solidFill>
                  <a:srgbClr val="495778"/>
                </a:solidFill>
                <a:latin typeface="Arial Narrow" pitchFamily="34" charset="0"/>
              </a:rPr>
              <a:t>2017</a:t>
            </a:r>
            <a:r>
              <a:rPr lang="sr-Cyrl-BA" sz="3400" dirty="0" smtClean="0">
                <a:solidFill>
                  <a:srgbClr val="495778"/>
                </a:solidFill>
                <a:latin typeface="Arial Narrow" pitchFamily="34" charset="0"/>
              </a:rPr>
              <a:t>.</a:t>
            </a:r>
            <a:endParaRPr lang="en-US" sz="3400" dirty="0" smtClean="0">
              <a:latin typeface="Arial Narrow" pitchFamily="34" charset="0"/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sr-Cyrl-CS" sz="3400" b="1" dirty="0" smtClean="0">
                <a:solidFill>
                  <a:srgbClr val="495778"/>
                </a:solidFill>
                <a:latin typeface="Arial Narrow" pitchFamily="34" charset="0"/>
              </a:rPr>
              <a:t>КОНФЕРЕНЦИЈА </a:t>
            </a:r>
            <a:r>
              <a:rPr lang="sr-Cyrl-CS" sz="3400" b="1" dirty="0">
                <a:solidFill>
                  <a:srgbClr val="495778"/>
                </a:solidFill>
                <a:latin typeface="Arial Narrow" pitchFamily="34" charset="0"/>
              </a:rPr>
              <a:t>ЗА </a:t>
            </a:r>
            <a:r>
              <a:rPr lang="sr-Cyrl-CS" sz="3400" b="1" dirty="0" smtClean="0">
                <a:solidFill>
                  <a:srgbClr val="495778"/>
                </a:solidFill>
                <a:latin typeface="Arial Narrow" pitchFamily="34" charset="0"/>
              </a:rPr>
              <a:t>НОВИНАРЕ</a:t>
            </a:r>
            <a:endParaRPr lang="sr-Latn-BA" sz="3400" b="1" dirty="0" smtClean="0">
              <a:solidFill>
                <a:srgbClr val="495778"/>
              </a:solidFill>
              <a:latin typeface="Arial Narrow" pitchFamily="34" charset="0"/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Latn-BA" sz="3400" b="1" dirty="0">
              <a:solidFill>
                <a:srgbClr val="495778"/>
              </a:solidFill>
              <a:latin typeface="Arial Narrow" pitchFamily="34" charset="0"/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sr-Cyrl-BA" sz="3400" dirty="0" smtClean="0">
                <a:solidFill>
                  <a:srgbClr val="495778"/>
                </a:solidFill>
                <a:latin typeface="Arial Narrow" pitchFamily="34" charset="0"/>
              </a:rPr>
              <a:t>ХВАЛА НА ПАЖЊИ</a:t>
            </a:r>
            <a:endParaRPr lang="sr-Latn-CS" sz="3400" dirty="0">
              <a:solidFill>
                <a:srgbClr val="495778"/>
              </a:solidFill>
              <a:latin typeface="Arial Narrow" pitchFamily="34" charset="0"/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Cyrl-CS" b="1" dirty="0">
              <a:solidFill>
                <a:srgbClr val="495778"/>
              </a:solidFill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Latn-CS" b="1" dirty="0">
              <a:solidFill>
                <a:srgbClr val="495778"/>
              </a:solidFill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Latn-CS" sz="1600" dirty="0">
              <a:solidFill>
                <a:srgbClr val="495778"/>
              </a:solidFill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sr-Latn-CS" sz="1600" dirty="0">
                <a:solidFill>
                  <a:srgbClr val="495778"/>
                </a:solidFill>
              </a:rPr>
              <a:t> </a:t>
            </a:r>
          </a:p>
        </p:txBody>
      </p:sp>
      <p:pic>
        <p:nvPicPr>
          <p:cNvPr id="22533" name="Picture 5" descr="Mali-Transparent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sr-Cyrl-BA" sz="2000" dirty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Републички завод за статистику</a:t>
            </a:r>
            <a:endParaRPr lang="en-US" sz="2000" dirty="0">
              <a:solidFill>
                <a:srgbClr val="C8E6E6"/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Rad1.JPG"/>
          <p:cNvPicPr/>
          <p:nvPr/>
        </p:nvPicPr>
        <p:blipFill>
          <a:blip r:embed="rId3" cstate="print"/>
          <a:srcRect t="50690" b="14639"/>
          <a:stretch>
            <a:fillRect/>
          </a:stretch>
        </p:blipFill>
        <p:spPr>
          <a:xfrm>
            <a:off x="951865" y="4839335"/>
            <a:ext cx="8192135" cy="201866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sr-Cyrl-CS" sz="2000" b="1" dirty="0" smtClean="0">
                <a:solidFill>
                  <a:srgbClr val="495778"/>
                </a:solidFill>
                <a:latin typeface="Arial Narrow" pitchFamily="34" charset="0"/>
              </a:rPr>
              <a:t>СТАТИСТИКА РАДА</a:t>
            </a:r>
            <a:endParaRPr lang="en-US" sz="20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9219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sr-Cyrl-BA" sz="2000" dirty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Републички завод за статистику</a:t>
            </a:r>
            <a:endParaRPr lang="en-US" sz="2000" dirty="0">
              <a:solidFill>
                <a:srgbClr val="C8E6E6"/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22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9223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9224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9225" name="TextBox 12"/>
          <p:cNvSpPr txBox="1">
            <a:spLocks noChangeArrowheads="1"/>
          </p:cNvSpPr>
          <p:nvPr/>
        </p:nvSpPr>
        <p:spPr bwMode="auto">
          <a:xfrm>
            <a:off x="2916238" y="4365625"/>
            <a:ext cx="1841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200"/>
          </a:p>
        </p:txBody>
      </p:sp>
      <p:pic>
        <p:nvPicPr>
          <p:cNvPr id="9227" name="Picture 14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8" name="Rectangle 13"/>
          <p:cNvSpPr>
            <a:spLocks noChangeArrowheads="1"/>
          </p:cNvSpPr>
          <p:nvPr/>
        </p:nvSpPr>
        <p:spPr bwMode="auto">
          <a:xfrm>
            <a:off x="1613222" y="1556792"/>
            <a:ext cx="7488237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endParaRPr lang="sr-Latn-CS" sz="2400" dirty="0" smtClean="0">
              <a:solidFill>
                <a:srgbClr val="495778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</a:rPr>
              <a:t>Просјечна </a:t>
            </a:r>
            <a:r>
              <a:rPr lang="sr-Cyrl-BA" sz="2600" dirty="0">
                <a:solidFill>
                  <a:srgbClr val="495778"/>
                </a:solidFill>
                <a:latin typeface="Arial Narrow" pitchFamily="34" charset="0"/>
              </a:rPr>
              <a:t>мјесечна нето 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</a:rPr>
              <a:t>плата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</a:rPr>
              <a:t> </a:t>
            </a:r>
            <a:r>
              <a:rPr lang="sr-Cyrl-CS" sz="2600" b="1" dirty="0" smtClean="0">
                <a:solidFill>
                  <a:srgbClr val="495778"/>
                </a:solidFill>
                <a:latin typeface="Arial Narrow" pitchFamily="34" charset="0"/>
              </a:rPr>
              <a:t>8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30</a:t>
            </a:r>
            <a:r>
              <a:rPr lang="sr-Cyrl-CS" sz="2600" dirty="0" smtClean="0">
                <a:solidFill>
                  <a:srgbClr val="495778"/>
                </a:solidFill>
                <a:latin typeface="Arial Narrow" pitchFamily="34" charset="0"/>
              </a:rPr>
              <a:t> </a:t>
            </a:r>
            <a:r>
              <a:rPr lang="sr-Cyrl-CS" sz="2600" b="1" dirty="0" smtClean="0">
                <a:solidFill>
                  <a:srgbClr val="495778"/>
                </a:solidFill>
                <a:latin typeface="Arial Narrow" pitchFamily="34" charset="0"/>
              </a:rPr>
              <a:t>КМ</a:t>
            </a:r>
            <a:endParaRPr lang="sr-Latn-CS" sz="2600" b="1" dirty="0" smtClean="0">
              <a:solidFill>
                <a:srgbClr val="495778"/>
              </a:solidFill>
              <a:latin typeface="Arial Narrow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sr-Cyrl-BA" sz="2600" b="1" dirty="0">
              <a:solidFill>
                <a:srgbClr val="495778"/>
              </a:solidFill>
              <a:latin typeface="Arial Narrow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sr-Cyrl-BA" sz="2600" dirty="0">
                <a:solidFill>
                  <a:srgbClr val="495778"/>
                </a:solidFill>
                <a:latin typeface="Arial Narrow" pitchFamily="34" charset="0"/>
              </a:rPr>
              <a:t> 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</a:rPr>
              <a:t>  Просјечна </a:t>
            </a:r>
            <a:r>
              <a:rPr lang="sr-Cyrl-BA" sz="2600" dirty="0">
                <a:solidFill>
                  <a:srgbClr val="495778"/>
                </a:solidFill>
                <a:latin typeface="Arial Narrow" pitchFamily="34" charset="0"/>
              </a:rPr>
              <a:t>мјесечна бруто 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</a:rPr>
              <a:t>плата 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1 330 КМ</a:t>
            </a:r>
          </a:p>
          <a:p>
            <a:pPr>
              <a:buFont typeface="Arial" pitchFamily="34" charset="0"/>
              <a:buChar char="•"/>
            </a:pPr>
            <a:endParaRPr lang="sr-Cyrl-BA" sz="2600" b="1" dirty="0">
              <a:solidFill>
                <a:srgbClr val="495778"/>
              </a:solidFill>
              <a:latin typeface="Arial Narrow" pitchFamily="34" charset="0"/>
            </a:endParaRPr>
          </a:p>
          <a:p>
            <a:endParaRPr lang="sr-Cyrl-BA" sz="2600" dirty="0" smtClean="0">
              <a:solidFill>
                <a:srgbClr val="495778"/>
              </a:solidFill>
              <a:latin typeface="Arial Narrow" pitchFamily="34" charset="0"/>
            </a:endParaRPr>
          </a:p>
        </p:txBody>
      </p:sp>
      <p:sp>
        <p:nvSpPr>
          <p:cNvPr id="15" name="TextBox 13"/>
          <p:cNvSpPr txBox="1">
            <a:spLocks noChangeArrowheads="1"/>
          </p:cNvSpPr>
          <p:nvPr/>
        </p:nvSpPr>
        <p:spPr bwMode="auto">
          <a:xfrm>
            <a:off x="1475656" y="620688"/>
            <a:ext cx="14366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sr-Cyrl-BA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ЈУЛ 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201</a:t>
            </a:r>
            <a:r>
              <a:rPr lang="sr-Cyrl-BA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7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. </a:t>
            </a:r>
            <a:endParaRPr lang="en-US" sz="24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51464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Rad1.JPG"/>
          <p:cNvPicPr/>
          <p:nvPr/>
        </p:nvPicPr>
        <p:blipFill>
          <a:blip r:embed="rId3" cstate="print"/>
          <a:srcRect t="50690" b="14639"/>
          <a:stretch>
            <a:fillRect/>
          </a:stretch>
        </p:blipFill>
        <p:spPr>
          <a:xfrm>
            <a:off x="951865" y="4829175"/>
            <a:ext cx="8192135" cy="201866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sr-Cyrl-CS" sz="2000" b="1" dirty="0" smtClean="0">
                <a:solidFill>
                  <a:srgbClr val="495778"/>
                </a:solidFill>
                <a:latin typeface="Arial Narrow" pitchFamily="34" charset="0"/>
              </a:rPr>
              <a:t>СТАТИСТИКА РАДА</a:t>
            </a:r>
            <a:endParaRPr lang="en-US" sz="20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10243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67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sr-Cyrl-BA" sz="2000" dirty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Републички завод за статистику</a:t>
            </a:r>
            <a:endParaRPr lang="en-US" sz="2000" dirty="0">
              <a:solidFill>
                <a:srgbClr val="C8E6E6"/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245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10246" name="Rectangle 13"/>
          <p:cNvSpPr>
            <a:spLocks noChangeArrowheads="1"/>
          </p:cNvSpPr>
          <p:nvPr/>
        </p:nvSpPr>
        <p:spPr bwMode="auto">
          <a:xfrm>
            <a:off x="1447482" y="4196348"/>
            <a:ext cx="72009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r-Cyrl-BA" sz="1600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Графикон 1. </a:t>
            </a:r>
            <a:r>
              <a:rPr lang="sr-Cyrl-CS" sz="1600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П</a:t>
            </a:r>
            <a:r>
              <a:rPr lang="ru-RU" sz="1600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росјечн</a:t>
            </a:r>
            <a:r>
              <a:rPr lang="en-US" sz="1600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e</a:t>
            </a:r>
            <a:r>
              <a:rPr lang="ru-RU" sz="1600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 нето плат</a:t>
            </a:r>
            <a:r>
              <a:rPr lang="en-US" sz="1600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e</a:t>
            </a:r>
            <a:r>
              <a:rPr lang="ru-RU" sz="1600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 запослених по мјесецима</a:t>
            </a:r>
            <a:endParaRPr lang="en-US" sz="1600" dirty="0">
              <a:solidFill>
                <a:schemeClr val="tx2"/>
              </a:solidFill>
              <a:latin typeface="Arial Narrow" pitchFamily="34" charset="0"/>
              <a:cs typeface="Tahoma" pitchFamily="34" charset="0"/>
            </a:endParaRPr>
          </a:p>
        </p:txBody>
      </p:sp>
      <p:sp>
        <p:nvSpPr>
          <p:cNvPr id="10247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10248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10249" name="TextBox 12"/>
          <p:cNvSpPr txBox="1">
            <a:spLocks noChangeArrowheads="1"/>
          </p:cNvSpPr>
          <p:nvPr/>
        </p:nvSpPr>
        <p:spPr bwMode="auto">
          <a:xfrm>
            <a:off x="2916238" y="4365625"/>
            <a:ext cx="1841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200"/>
          </a:p>
        </p:txBody>
      </p:sp>
      <p:pic>
        <p:nvPicPr>
          <p:cNvPr id="10250" name="Picture 14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6627019" y="721459"/>
            <a:ext cx="572765" cy="343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bs-Cyrl-BA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Tahoma" pitchFamily="34" charset="0"/>
                <a:cs typeface="Tahoma" pitchFamily="34" charset="0"/>
              </a:rPr>
              <a:t>КМ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18" name="Chart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0138717"/>
              </p:ext>
            </p:extLst>
          </p:nvPr>
        </p:nvGraphicFramePr>
        <p:xfrm>
          <a:off x="2483768" y="1053039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ijene6.jpg"/>
          <p:cNvPicPr/>
          <p:nvPr/>
        </p:nvPicPr>
        <p:blipFill>
          <a:blip r:embed="rId3" cstate="print"/>
          <a:srcRect t="37751" b="24681"/>
          <a:stretch>
            <a:fillRect/>
          </a:stretch>
        </p:blipFill>
        <p:spPr>
          <a:xfrm>
            <a:off x="1195070" y="4843780"/>
            <a:ext cx="7948930" cy="20142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sr-Cyrl-CS" sz="2000" b="1" dirty="0">
                <a:solidFill>
                  <a:srgbClr val="495778"/>
                </a:solidFill>
                <a:latin typeface="Arial Narrow" pitchFamily="34" charset="0"/>
              </a:rPr>
              <a:t>СТАТИСТИКА ЦИЈЕНА</a:t>
            </a:r>
            <a:endParaRPr lang="en-US" sz="20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12292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sr-Cyrl-BA" sz="2000" dirty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Републички завод за статистику</a:t>
            </a:r>
            <a:endParaRPr lang="en-US" sz="2000" dirty="0">
              <a:solidFill>
                <a:srgbClr val="C8E6E6"/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29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12295" name="Rectangle 13"/>
          <p:cNvSpPr>
            <a:spLocks noChangeArrowheads="1"/>
          </p:cNvSpPr>
          <p:nvPr/>
        </p:nvSpPr>
        <p:spPr bwMode="auto">
          <a:xfrm>
            <a:off x="1403350" y="1773238"/>
            <a:ext cx="795655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Cyrl-BA" sz="2200" dirty="0">
                <a:solidFill>
                  <a:srgbClr val="495778"/>
                </a:solidFill>
                <a:cs typeface="Tahoma" pitchFamily="34" charset="0"/>
              </a:rPr>
              <a:t> </a:t>
            </a:r>
            <a:endParaRPr lang="en-US" sz="2200" dirty="0">
              <a:solidFill>
                <a:srgbClr val="495778"/>
              </a:solidFill>
              <a:cs typeface="Tahoma" pitchFamily="34" charset="0"/>
            </a:endParaRPr>
          </a:p>
          <a:p>
            <a:pPr>
              <a:buFont typeface="Arial" charset="0"/>
              <a:buChar char="•"/>
            </a:pPr>
            <a:r>
              <a:rPr lang="sr-Cyrl-BA" sz="26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 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Мјесечна </a:t>
            </a:r>
            <a:r>
              <a:rPr lang="sr-Cyrl-BA" sz="26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инфлација 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-</a:t>
            </a:r>
            <a:r>
              <a:rPr lang="sr-Cyrl-C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0,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3</a:t>
            </a:r>
            <a:r>
              <a:rPr lang="sr-Cyrl-C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%</a:t>
            </a:r>
          </a:p>
          <a:p>
            <a:endParaRPr lang="en-US" sz="26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26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 </a:t>
            </a:r>
            <a:r>
              <a:rPr lang="x-none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Г</a:t>
            </a:r>
            <a:r>
              <a:rPr lang="sr-Cyrl-C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одишња </a:t>
            </a:r>
            <a:r>
              <a:rPr lang="sr-Cyrl-CS" sz="26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инфлација </a:t>
            </a:r>
            <a:r>
              <a:rPr lang="sr-Cyrl-C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(</a:t>
            </a:r>
            <a:r>
              <a:rPr lang="sr-Latn-BA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V</a:t>
            </a:r>
            <a:r>
              <a:rPr lang="sr-Latn-BA" sz="2600" dirty="0" smtClean="0">
                <a:solidFill>
                  <a:srgbClr val="495778"/>
                </a:solidFill>
                <a:latin typeface="Arial Narrow" pitchFamily="34" charset="0"/>
              </a:rPr>
              <a:t>II</a:t>
            </a:r>
            <a:r>
              <a:rPr lang="sr-Latn-C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201</a:t>
            </a:r>
            <a:r>
              <a:rPr lang="sr-Latn-BA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7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/</a:t>
            </a:r>
            <a:r>
              <a:rPr lang="sr-Latn-BA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V</a:t>
            </a:r>
            <a:r>
              <a:rPr lang="sr-Latn-BA" sz="2600" dirty="0" smtClean="0">
                <a:solidFill>
                  <a:srgbClr val="495778"/>
                </a:solidFill>
                <a:latin typeface="Arial Narrow" pitchFamily="34" charset="0"/>
              </a:rPr>
              <a:t>II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201</a:t>
            </a:r>
            <a:r>
              <a:rPr lang="sr-Latn-BA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6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.) </a:t>
            </a:r>
            <a:r>
              <a:rPr lang="sr-Latn-BA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0,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3%</a:t>
            </a:r>
            <a:endParaRPr lang="sr-Cyrl-BA" sz="26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endParaRPr lang="sr-Cyrl-BA" sz="2200" dirty="0">
              <a:solidFill>
                <a:srgbClr val="495778"/>
              </a:solidFill>
              <a:latin typeface="Cambria" pitchFamily="18" charset="0"/>
            </a:endParaRPr>
          </a:p>
          <a:p>
            <a:r>
              <a:rPr lang="sr-Cyrl-CS" sz="2200" b="1" dirty="0">
                <a:solidFill>
                  <a:srgbClr val="495778"/>
                </a:solidFill>
                <a:latin typeface="Cambria" pitchFamily="18" charset="0"/>
              </a:rPr>
              <a:t>   </a:t>
            </a:r>
            <a:r>
              <a:rPr lang="sr-Cyrl-CS" sz="2200" b="1" dirty="0">
                <a:solidFill>
                  <a:srgbClr val="495778"/>
                </a:solidFill>
                <a:cs typeface="Tahoma" pitchFamily="34" charset="0"/>
              </a:rPr>
              <a:t> </a:t>
            </a:r>
            <a:endParaRPr lang="en-US" sz="2200" b="1" dirty="0">
              <a:solidFill>
                <a:srgbClr val="495778"/>
              </a:solidFill>
              <a:latin typeface="Cambria" pitchFamily="18" charset="0"/>
            </a:endParaRPr>
          </a:p>
          <a:p>
            <a:pPr>
              <a:buFont typeface="Arial" charset="0"/>
              <a:buChar char="•"/>
            </a:pPr>
            <a:endParaRPr lang="ru-RU" sz="2200" b="1" dirty="0">
              <a:solidFill>
                <a:srgbClr val="495778"/>
              </a:solidFill>
            </a:endParaRPr>
          </a:p>
        </p:txBody>
      </p:sp>
      <p:pic>
        <p:nvPicPr>
          <p:cNvPr id="12296" name="Picture 8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1475656" y="692696"/>
            <a:ext cx="14366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BA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ЈУЛ 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201</a:t>
            </a:r>
            <a:r>
              <a:rPr lang="sr-Cyrl-BA" sz="24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7</a:t>
            </a:r>
            <a:r>
              <a:rPr lang="ru-RU" sz="24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. </a:t>
            </a:r>
            <a:endParaRPr lang="en-US" sz="24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ijene6.jpg"/>
          <p:cNvPicPr/>
          <p:nvPr/>
        </p:nvPicPr>
        <p:blipFill>
          <a:blip r:embed="rId3" cstate="print"/>
          <a:srcRect t="37751" b="24681"/>
          <a:stretch>
            <a:fillRect/>
          </a:stretch>
        </p:blipFill>
        <p:spPr>
          <a:xfrm>
            <a:off x="1195070" y="4843780"/>
            <a:ext cx="7948930" cy="20142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sr-Cyrl-CS" sz="2000" b="1" dirty="0">
                <a:solidFill>
                  <a:srgbClr val="495778"/>
                </a:solidFill>
                <a:latin typeface="Arial Narrow" pitchFamily="34" charset="0"/>
              </a:rPr>
              <a:t>СТАТИСТИКА ЦИЈЕНА</a:t>
            </a:r>
            <a:endParaRPr lang="en-US" sz="20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13316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sr-Cyrl-BA" sz="2000" dirty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Републички завод за статистику</a:t>
            </a:r>
            <a:endParaRPr lang="en-US" sz="2000" dirty="0">
              <a:solidFill>
                <a:srgbClr val="C8E6E6"/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31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13319" name="TextBox 15"/>
          <p:cNvSpPr txBox="1">
            <a:spLocks noChangeArrowheads="1"/>
          </p:cNvSpPr>
          <p:nvPr/>
        </p:nvSpPr>
        <p:spPr bwMode="auto">
          <a:xfrm>
            <a:off x="1403648" y="908720"/>
            <a:ext cx="8137525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Cyrl-CS" sz="2000" b="1" dirty="0">
                <a:solidFill>
                  <a:srgbClr val="495778"/>
                </a:solidFill>
                <a:cs typeface="Tahoma" pitchFamily="34" charset="0"/>
              </a:rPr>
              <a:t>     </a:t>
            </a:r>
            <a:endParaRPr lang="en-US" sz="2000" b="1" dirty="0">
              <a:solidFill>
                <a:srgbClr val="495778"/>
              </a:solidFill>
              <a:cs typeface="Tahoma" pitchFamily="34" charset="0"/>
            </a:endParaRPr>
          </a:p>
          <a:p>
            <a:r>
              <a:rPr lang="sr-Cyrl-CS" sz="2400" b="1" dirty="0" smtClean="0">
                <a:solidFill>
                  <a:srgbClr val="495778"/>
                </a:solidFill>
              </a:rPr>
              <a:t> </a:t>
            </a:r>
            <a:endParaRPr lang="sr-Cyrl-CS" sz="2400" b="1" dirty="0">
              <a:solidFill>
                <a:srgbClr val="495778"/>
              </a:solidFill>
            </a:endParaRPr>
          </a:p>
          <a:p>
            <a:endParaRPr lang="sr-Cyrl-CS" sz="2000" b="1" dirty="0">
              <a:solidFill>
                <a:srgbClr val="495778"/>
              </a:solidFill>
            </a:endParaRPr>
          </a:p>
          <a:p>
            <a:endParaRPr lang="sr-Cyrl-CS" sz="2000" b="1" dirty="0">
              <a:solidFill>
                <a:srgbClr val="495778"/>
              </a:solidFill>
            </a:endParaRPr>
          </a:p>
          <a:p>
            <a:endParaRPr lang="sr-Cyrl-CS" sz="2000" b="1" dirty="0">
              <a:solidFill>
                <a:srgbClr val="495778"/>
              </a:solidFill>
            </a:endParaRPr>
          </a:p>
          <a:p>
            <a:endParaRPr lang="sr-Cyrl-BA" sz="2000" b="1" dirty="0">
              <a:solidFill>
                <a:srgbClr val="495778"/>
              </a:solidFill>
            </a:endParaRPr>
          </a:p>
          <a:p>
            <a:r>
              <a:rPr lang="sr-Cyrl-BA" sz="2400" b="1" i="1" dirty="0">
                <a:solidFill>
                  <a:srgbClr val="495778"/>
                </a:solidFill>
                <a:cs typeface="Tahoma" pitchFamily="34" charset="0"/>
              </a:rPr>
              <a:t>  </a:t>
            </a:r>
            <a:endParaRPr lang="en-US" sz="2400" b="1" i="1" dirty="0">
              <a:solidFill>
                <a:srgbClr val="495778"/>
              </a:solidFill>
              <a:cs typeface="Tahoma" pitchFamily="34" charset="0"/>
            </a:endParaRPr>
          </a:p>
          <a:p>
            <a:r>
              <a:rPr lang="en-US" sz="2000" b="1" dirty="0">
                <a:solidFill>
                  <a:srgbClr val="495778"/>
                </a:solidFill>
                <a:cs typeface="Tahoma" pitchFamily="34" charset="0"/>
              </a:rPr>
              <a:t>   </a:t>
            </a:r>
            <a:endParaRPr lang="sr-Cyrl-BA" sz="2400" b="1" dirty="0">
              <a:solidFill>
                <a:srgbClr val="495778"/>
              </a:solidFill>
              <a:cs typeface="Tahoma" pitchFamily="34" charset="0"/>
            </a:endParaRPr>
          </a:p>
          <a:p>
            <a:endParaRPr lang="en-US" dirty="0"/>
          </a:p>
        </p:txBody>
      </p:sp>
      <p:pic>
        <p:nvPicPr>
          <p:cNvPr id="13321" name="Picture 9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2" name="Rectangle 9"/>
          <p:cNvSpPr>
            <a:spLocks noChangeArrowheads="1"/>
          </p:cNvSpPr>
          <p:nvPr/>
        </p:nvSpPr>
        <p:spPr bwMode="auto">
          <a:xfrm>
            <a:off x="1476375" y="1554381"/>
            <a:ext cx="7488113" cy="335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Cyrl-BA" sz="30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раст цијена</a:t>
            </a:r>
          </a:p>
          <a:p>
            <a:pPr>
              <a:buFont typeface="Arial" charset="0"/>
              <a:buChar char="•"/>
            </a:pPr>
            <a:r>
              <a:rPr lang="sr-Cyrl-BA" sz="2400" dirty="0" smtClean="0">
                <a:solidFill>
                  <a:srgbClr val="495778"/>
                </a:solidFill>
                <a:latin typeface="Arial Narrow" pitchFamily="34" charset="0"/>
              </a:rPr>
              <a:t>   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</a:rPr>
              <a:t>Одјељак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 </a:t>
            </a:r>
            <a:r>
              <a:rPr lang="sr-Cyrl-BA" sz="2600" i="1" dirty="0" smtClean="0">
                <a:solidFill>
                  <a:srgbClr val="495778"/>
                </a:solidFill>
                <a:latin typeface="Arial Narrow" pitchFamily="34" charset="0"/>
              </a:rPr>
              <a:t>Алкохолна пића и дуван 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2,2% </a:t>
            </a:r>
          </a:p>
          <a:p>
            <a:endParaRPr lang="sr-Cyrl-BA" sz="2600" b="1" i="1" dirty="0" smtClean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endParaRPr lang="sr-Cyrl-BA" sz="2600" b="1" i="1" dirty="0" smtClean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r>
              <a:rPr lang="sr-Cyrl-BA" sz="30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пад </a:t>
            </a:r>
            <a:r>
              <a:rPr lang="sr-Cyrl-CS" sz="3000" b="1" dirty="0" smtClean="0">
                <a:solidFill>
                  <a:srgbClr val="495778"/>
                </a:solidFill>
                <a:latin typeface="Arial Narrow" pitchFamily="34" charset="0"/>
              </a:rPr>
              <a:t>цијена</a:t>
            </a:r>
            <a:endParaRPr lang="sr-Cyrl-BA" sz="3000" dirty="0" smtClean="0">
              <a:solidFill>
                <a:srgbClr val="495778"/>
              </a:solidFill>
              <a:latin typeface="Arial Narrow" pitchFamily="34" charset="0"/>
            </a:endParaRPr>
          </a:p>
          <a:p>
            <a:pPr>
              <a:buFont typeface="Arial" charset="0"/>
              <a:buChar char="•"/>
            </a:pP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</a:rPr>
              <a:t>   Одјељак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 </a:t>
            </a:r>
            <a:r>
              <a:rPr lang="sr-Cyrl-BA" sz="2600" i="1" dirty="0" smtClean="0">
                <a:solidFill>
                  <a:srgbClr val="495778"/>
                </a:solidFill>
                <a:latin typeface="Arial Narrow" pitchFamily="34" charset="0"/>
              </a:rPr>
              <a:t>Одјећа и обућа 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4,5%</a:t>
            </a:r>
          </a:p>
          <a:p>
            <a:endParaRPr lang="sr-Cyrl-BA" sz="2400" b="1" dirty="0">
              <a:solidFill>
                <a:srgbClr val="495778"/>
              </a:solidFill>
            </a:endParaRPr>
          </a:p>
          <a:p>
            <a:endParaRPr lang="sr-Cyrl-BA" sz="2400" b="1" dirty="0">
              <a:solidFill>
                <a:srgbClr val="495778"/>
              </a:solidFill>
            </a:endParaRPr>
          </a:p>
        </p:txBody>
      </p:sp>
      <p:sp>
        <p:nvSpPr>
          <p:cNvPr id="13323" name="Rectangle 10"/>
          <p:cNvSpPr>
            <a:spLocks noChangeArrowheads="1"/>
          </p:cNvSpPr>
          <p:nvPr/>
        </p:nvSpPr>
        <p:spPr bwMode="auto">
          <a:xfrm>
            <a:off x="1475656" y="2852936"/>
            <a:ext cx="741737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endParaRPr lang="sr-Cyrl-BA" sz="2000" b="1" dirty="0" smtClean="0">
              <a:solidFill>
                <a:srgbClr val="495778"/>
              </a:solidFill>
            </a:endParaRPr>
          </a:p>
          <a:p>
            <a:endParaRPr lang="en-US" sz="2400" b="1" dirty="0">
              <a:solidFill>
                <a:srgbClr val="495778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475656" y="692696"/>
            <a:ext cx="14366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BA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ЈУЛ 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201</a:t>
            </a:r>
            <a:r>
              <a:rPr lang="sr-Cyrl-BA" sz="24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7</a:t>
            </a:r>
            <a:r>
              <a:rPr lang="ru-RU" sz="24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. </a:t>
            </a:r>
            <a:endParaRPr lang="en-US" sz="24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Industrija2.jpg"/>
          <p:cNvPicPr/>
          <p:nvPr/>
        </p:nvPicPr>
        <p:blipFill>
          <a:blip r:embed="rId3" cstate="print"/>
          <a:srcRect t="32191" b="31684"/>
          <a:stretch>
            <a:fillRect/>
          </a:stretch>
        </p:blipFill>
        <p:spPr>
          <a:xfrm>
            <a:off x="1212851" y="4840187"/>
            <a:ext cx="7931149" cy="201358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sr-Cyrl-CS" sz="2000" b="1" dirty="0">
                <a:solidFill>
                  <a:srgbClr val="495778"/>
                </a:solidFill>
                <a:latin typeface="Arial Narrow" panose="020B0606020202030204" pitchFamily="34" charset="0"/>
              </a:rPr>
              <a:t>СТАТИСТИКА ИНДУСТРИЈЕ</a:t>
            </a:r>
            <a:endParaRPr lang="en-US" sz="2000" b="1" dirty="0">
              <a:solidFill>
                <a:srgbClr val="495778"/>
              </a:solidFill>
              <a:latin typeface="Arial Narrow" panose="020B0606020202030204" pitchFamily="34" charset="0"/>
            </a:endParaRPr>
          </a:p>
        </p:txBody>
      </p:sp>
      <p:pic>
        <p:nvPicPr>
          <p:cNvPr id="15364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15367" name="Rectangle 8"/>
          <p:cNvSpPr>
            <a:spLocks noChangeArrowheads="1"/>
          </p:cNvSpPr>
          <p:nvPr/>
        </p:nvSpPr>
        <p:spPr bwMode="auto">
          <a:xfrm>
            <a:off x="1547664" y="476672"/>
            <a:ext cx="6918325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sz="2800" b="1" dirty="0" smtClean="0">
              <a:solidFill>
                <a:srgbClr val="495778"/>
              </a:solidFill>
              <a:cs typeface="Tahoma" pitchFamily="34" charset="0"/>
            </a:endParaRPr>
          </a:p>
          <a:p>
            <a:endParaRPr lang="en-US" sz="2800" b="1" dirty="0">
              <a:solidFill>
                <a:srgbClr val="495778"/>
              </a:solidFill>
              <a:cs typeface="Tahoma" pitchFamily="34" charset="0"/>
            </a:endParaRPr>
          </a:p>
          <a:p>
            <a:r>
              <a:rPr lang="ru-RU" sz="2800" dirty="0" smtClean="0">
                <a:solidFill>
                  <a:srgbClr val="495778"/>
                </a:solidFill>
                <a:cs typeface="Tahoma" pitchFamily="34" charset="0"/>
              </a:rPr>
              <a:t> </a:t>
            </a:r>
            <a:endParaRPr lang="en-US" sz="2800" dirty="0">
              <a:solidFill>
                <a:srgbClr val="495778"/>
              </a:solidFill>
              <a:cs typeface="Tahoma" pitchFamily="34" charset="0"/>
            </a:endParaRPr>
          </a:p>
        </p:txBody>
      </p:sp>
      <p:sp>
        <p:nvSpPr>
          <p:cNvPr id="15368" name="TextBox 10"/>
          <p:cNvSpPr txBox="1">
            <a:spLocks noChangeArrowheads="1"/>
          </p:cNvSpPr>
          <p:nvPr/>
        </p:nvSpPr>
        <p:spPr bwMode="auto">
          <a:xfrm>
            <a:off x="1412355" y="980728"/>
            <a:ext cx="7408117" cy="2816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endParaRPr lang="sr-Latn-CS" sz="2000" b="1" dirty="0" smtClean="0">
              <a:solidFill>
                <a:srgbClr val="495778"/>
              </a:solidFill>
              <a:cs typeface="Tahoma" pitchFamily="34" charset="0"/>
            </a:endParaRPr>
          </a:p>
          <a:p>
            <a:pPr algn="just">
              <a:spcAft>
                <a:spcPts val="1200"/>
              </a:spcAft>
            </a:pPr>
            <a:endParaRPr lang="sr-Cyrl-CS" sz="2000" b="1" dirty="0" smtClean="0">
              <a:solidFill>
                <a:srgbClr val="495778"/>
              </a:solidFill>
              <a:cs typeface="Tahoma" pitchFamily="34" charset="0"/>
            </a:endParaRPr>
          </a:p>
          <a:p>
            <a:r>
              <a:rPr lang="sr-Cyrl-CS" sz="3200" dirty="0">
                <a:solidFill>
                  <a:schemeClr val="tx2"/>
                </a:solidFill>
                <a:latin typeface="Arial Narrow" panose="020B0606020202030204" pitchFamily="34" charset="0"/>
              </a:rPr>
              <a:t>Календарски прилагођена индустријска производња (</a:t>
            </a:r>
            <a:r>
              <a:rPr lang="en-US" sz="3200" dirty="0">
                <a:solidFill>
                  <a:schemeClr val="tx2"/>
                </a:solidFill>
                <a:latin typeface="Arial Narrow" panose="020B0606020202030204" pitchFamily="34" charset="0"/>
              </a:rPr>
              <a:t>I</a:t>
            </a:r>
            <a:r>
              <a:rPr lang="sr-Cyrl-BA" sz="3200" dirty="0">
                <a:solidFill>
                  <a:schemeClr val="tx2"/>
                </a:solidFill>
                <a:latin typeface="Arial Narrow" panose="020B0606020202030204" pitchFamily="34" charset="0"/>
              </a:rPr>
              <a:t>-</a:t>
            </a:r>
            <a:r>
              <a:rPr lang="en-US" sz="3200" dirty="0">
                <a:solidFill>
                  <a:schemeClr val="tx2"/>
                </a:solidFill>
                <a:latin typeface="Arial Narrow" panose="020B0606020202030204" pitchFamily="34" charset="0"/>
              </a:rPr>
              <a:t>VII </a:t>
            </a:r>
            <a:r>
              <a:rPr lang="sr-Latn-BA" sz="3200" dirty="0">
                <a:solidFill>
                  <a:schemeClr val="tx2"/>
                </a:solidFill>
                <a:latin typeface="Arial Narrow" panose="020B0606020202030204" pitchFamily="34" charset="0"/>
              </a:rPr>
              <a:t>20</a:t>
            </a:r>
            <a:r>
              <a:rPr lang="sr-Cyrl-CS" sz="3200" dirty="0">
                <a:solidFill>
                  <a:schemeClr val="tx2"/>
                </a:solidFill>
                <a:latin typeface="Arial Narrow" panose="020B0606020202030204" pitchFamily="34" charset="0"/>
              </a:rPr>
              <a:t>1</a:t>
            </a:r>
            <a:r>
              <a:rPr lang="sr-Cyrl-BA" sz="3200" dirty="0">
                <a:solidFill>
                  <a:schemeClr val="tx2"/>
                </a:solidFill>
                <a:latin typeface="Arial Narrow" panose="020B0606020202030204" pitchFamily="34" charset="0"/>
              </a:rPr>
              <a:t>7</a:t>
            </a:r>
            <a:r>
              <a:rPr lang="sr-Latn-BA" sz="32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/I-VII</a:t>
            </a:r>
            <a:r>
              <a:rPr lang="sr-Cyrl-BA" sz="32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 </a:t>
            </a:r>
            <a:r>
              <a:rPr lang="ru-RU" sz="32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201</a:t>
            </a:r>
            <a:r>
              <a:rPr lang="sr-Cyrl-BA" sz="3200" dirty="0">
                <a:solidFill>
                  <a:schemeClr val="tx2"/>
                </a:solidFill>
                <a:latin typeface="Arial Narrow" panose="020B0606020202030204" pitchFamily="34" charset="0"/>
              </a:rPr>
              <a:t>6</a:t>
            </a:r>
            <a:r>
              <a:rPr lang="sr-Latn-BA" sz="3200" dirty="0">
                <a:solidFill>
                  <a:schemeClr val="tx2"/>
                </a:solidFill>
                <a:latin typeface="Arial Narrow" panose="020B0606020202030204" pitchFamily="34" charset="0"/>
              </a:rPr>
              <a:t>.</a:t>
            </a:r>
            <a:r>
              <a:rPr lang="hr-HR" sz="3200" dirty="0">
                <a:solidFill>
                  <a:schemeClr val="tx2"/>
                </a:solidFill>
                <a:latin typeface="Arial Narrow" panose="020B0606020202030204" pitchFamily="34" charset="0"/>
              </a:rPr>
              <a:t>)</a:t>
            </a:r>
            <a:r>
              <a:rPr lang="sr-Cyrl-CS" sz="3200" dirty="0">
                <a:solidFill>
                  <a:schemeClr val="tx2"/>
                </a:solidFill>
                <a:latin typeface="Arial Narrow" panose="020B0606020202030204" pitchFamily="34" charset="0"/>
              </a:rPr>
              <a:t> </a:t>
            </a:r>
            <a:r>
              <a:rPr lang="sr-Cyrl-CS" sz="3200" b="1" dirty="0">
                <a:solidFill>
                  <a:schemeClr val="tx2"/>
                </a:solidFill>
                <a:latin typeface="Arial Narrow" panose="020B0606020202030204" pitchFamily="34" charset="0"/>
              </a:rPr>
              <a:t>већа </a:t>
            </a:r>
            <a:r>
              <a:rPr lang="en-US" sz="3200" b="1" dirty="0">
                <a:solidFill>
                  <a:schemeClr val="tx2"/>
                </a:solidFill>
                <a:latin typeface="Arial Narrow" panose="020B0606020202030204" pitchFamily="34" charset="0"/>
              </a:rPr>
              <a:t>3</a:t>
            </a:r>
            <a:r>
              <a:rPr lang="sr-Cyrl-CS" sz="3200" b="1" dirty="0">
                <a:solidFill>
                  <a:schemeClr val="tx2"/>
                </a:solidFill>
                <a:latin typeface="Arial Narrow" panose="020B0606020202030204" pitchFamily="34" charset="0"/>
              </a:rPr>
              <a:t>,</a:t>
            </a:r>
            <a:r>
              <a:rPr lang="en-US" sz="3200" b="1" dirty="0">
                <a:solidFill>
                  <a:schemeClr val="tx2"/>
                </a:solidFill>
                <a:latin typeface="Arial Narrow" panose="020B0606020202030204" pitchFamily="34" charset="0"/>
              </a:rPr>
              <a:t>3</a:t>
            </a:r>
            <a:r>
              <a:rPr lang="sr-Cyrl-CS" sz="3200" b="1" dirty="0">
                <a:solidFill>
                  <a:schemeClr val="tx2"/>
                </a:solidFill>
                <a:latin typeface="Arial Narrow" panose="020B0606020202030204" pitchFamily="34" charset="0"/>
              </a:rPr>
              <a:t>%</a:t>
            </a:r>
            <a:endParaRPr lang="sr-Latn-BA" sz="3200" b="1" dirty="0">
              <a:solidFill>
                <a:schemeClr val="tx2"/>
              </a:solidFill>
              <a:latin typeface="Arial Narrow" panose="020B0606020202030204" pitchFamily="34" charset="0"/>
            </a:endParaRPr>
          </a:p>
          <a:p>
            <a:pPr algn="just">
              <a:spcAft>
                <a:spcPts val="600"/>
              </a:spcAft>
            </a:pPr>
            <a:endParaRPr lang="ru-RU" sz="2400" b="1" dirty="0">
              <a:solidFill>
                <a:srgbClr val="495778"/>
              </a:solidFill>
              <a:cs typeface="Tahoma" pitchFamily="34" charset="0"/>
            </a:endParaRPr>
          </a:p>
          <a:p>
            <a:endParaRPr lang="en-US" sz="2400" dirty="0">
              <a:solidFill>
                <a:srgbClr val="495778"/>
              </a:solidFill>
              <a:cs typeface="Tahoma" pitchFamily="34" charset="0"/>
            </a:endParaRPr>
          </a:p>
        </p:txBody>
      </p:sp>
      <p:pic>
        <p:nvPicPr>
          <p:cNvPr id="15369" name="Picture 9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1328387" y="648127"/>
            <a:ext cx="60115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ИНДЕКС</a:t>
            </a:r>
            <a:r>
              <a:rPr lang="ru-RU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ИНДУСТРИЈСКЕ ПРОИЗВОДЊЕ</a:t>
            </a:r>
            <a:endParaRPr lang="en-US" sz="2600" dirty="0">
              <a:latin typeface="Arial Narrow" pitchFamily="34" charset="0"/>
            </a:endParaRPr>
          </a:p>
        </p:txBody>
      </p:sp>
      <p:sp>
        <p:nvSpPr>
          <p:cNvPr id="11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sr-Cyrl-BA" sz="2000" dirty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Републички завод за статистику</a:t>
            </a:r>
            <a:endParaRPr lang="en-US" sz="2000" dirty="0">
              <a:solidFill>
                <a:srgbClr val="C8E6E6"/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33539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sr-Cyrl-CS" sz="2000" b="1" dirty="0">
                <a:solidFill>
                  <a:srgbClr val="495778"/>
                </a:solidFill>
                <a:latin typeface="Arial Narrow" panose="020B0606020202030204" pitchFamily="34" charset="0"/>
              </a:rPr>
              <a:t>СТАТИСТИКА ИНДУСТРИЈЕ</a:t>
            </a:r>
            <a:endParaRPr lang="en-US" sz="2000" b="1" dirty="0">
              <a:solidFill>
                <a:srgbClr val="495778"/>
              </a:solidFill>
              <a:latin typeface="Arial Narrow" panose="020B0606020202030204" pitchFamily="34" charset="0"/>
            </a:endParaRPr>
          </a:p>
        </p:txBody>
      </p:sp>
      <p:pic>
        <p:nvPicPr>
          <p:cNvPr id="17412" name="Picture 27" descr="Grafov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pic>
        <p:nvPicPr>
          <p:cNvPr id="17417" name="Picture 9" descr="Mali-Transparent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21" name="Rectangle 12"/>
          <p:cNvSpPr>
            <a:spLocks noChangeArrowheads="1"/>
          </p:cNvSpPr>
          <p:nvPr/>
        </p:nvSpPr>
        <p:spPr bwMode="auto">
          <a:xfrm>
            <a:off x="1691680" y="2060848"/>
            <a:ext cx="6769100" cy="243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Arial Narrow" panose="020B0606020202030204" pitchFamily="34" charset="0"/>
              </a:rPr>
              <a:t>I</a:t>
            </a:r>
            <a:r>
              <a:rPr lang="sr-Cyrl-BA" sz="3200" b="1" dirty="0">
                <a:solidFill>
                  <a:schemeClr val="tx2"/>
                </a:solidFill>
                <a:latin typeface="Arial Narrow" panose="020B0606020202030204" pitchFamily="34" charset="0"/>
              </a:rPr>
              <a:t>-</a:t>
            </a:r>
            <a:r>
              <a:rPr lang="en-US" sz="3200" b="1" dirty="0">
                <a:solidFill>
                  <a:schemeClr val="tx2"/>
                </a:solidFill>
                <a:latin typeface="Arial Narrow" panose="020B0606020202030204" pitchFamily="34" charset="0"/>
              </a:rPr>
              <a:t>VII </a:t>
            </a:r>
            <a:r>
              <a:rPr lang="sr-Latn-BA" sz="3200" b="1" dirty="0">
                <a:solidFill>
                  <a:schemeClr val="tx2"/>
                </a:solidFill>
                <a:latin typeface="Arial Narrow" panose="020B0606020202030204" pitchFamily="34" charset="0"/>
              </a:rPr>
              <a:t>20</a:t>
            </a:r>
            <a:r>
              <a:rPr lang="sr-Cyrl-CS" sz="3200" b="1" dirty="0">
                <a:solidFill>
                  <a:schemeClr val="tx2"/>
                </a:solidFill>
                <a:latin typeface="Arial Narrow" panose="020B0606020202030204" pitchFamily="34" charset="0"/>
              </a:rPr>
              <a:t>1</a:t>
            </a:r>
            <a:r>
              <a:rPr lang="sr-Cyrl-BA" sz="3200" b="1" dirty="0">
                <a:solidFill>
                  <a:schemeClr val="tx2"/>
                </a:solidFill>
                <a:latin typeface="Arial Narrow" panose="020B0606020202030204" pitchFamily="34" charset="0"/>
              </a:rPr>
              <a:t>7</a:t>
            </a:r>
            <a:r>
              <a:rPr lang="sr-Latn-BA" sz="3200" b="1" dirty="0">
                <a:solidFill>
                  <a:schemeClr val="tx2"/>
                </a:solidFill>
                <a:latin typeface="Arial Narrow" panose="020B0606020202030204" pitchFamily="34" charset="0"/>
              </a:rPr>
              <a:t>/I-VII</a:t>
            </a:r>
            <a:r>
              <a:rPr lang="sr-Cyrl-BA" sz="3200" b="1" dirty="0">
                <a:solidFill>
                  <a:schemeClr val="tx2"/>
                </a:solidFill>
                <a:latin typeface="Arial Narrow" panose="020B0606020202030204" pitchFamily="34" charset="0"/>
              </a:rPr>
              <a:t> </a:t>
            </a:r>
            <a:r>
              <a:rPr lang="ru-RU" sz="3200" b="1" dirty="0">
                <a:solidFill>
                  <a:schemeClr val="tx2"/>
                </a:solidFill>
                <a:latin typeface="Arial Narrow" panose="020B0606020202030204" pitchFamily="34" charset="0"/>
              </a:rPr>
              <a:t>201</a:t>
            </a:r>
            <a:r>
              <a:rPr lang="sr-Cyrl-BA" sz="3200" b="1" dirty="0">
                <a:solidFill>
                  <a:schemeClr val="tx2"/>
                </a:solidFill>
                <a:latin typeface="Arial Narrow" panose="020B0606020202030204" pitchFamily="34" charset="0"/>
              </a:rPr>
              <a:t>6</a:t>
            </a:r>
            <a:r>
              <a:rPr lang="sr-Latn-BA" sz="32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.</a:t>
            </a:r>
            <a:endParaRPr lang="sr-Cyrl-BA" sz="3200" b="1" dirty="0" smtClean="0">
              <a:solidFill>
                <a:schemeClr val="tx2"/>
              </a:solidFill>
              <a:latin typeface="Arial Narrow" panose="020B0606020202030204" pitchFamily="34" charset="0"/>
            </a:endParaRPr>
          </a:p>
          <a:p>
            <a:endParaRPr lang="en-US" sz="3200" dirty="0">
              <a:cs typeface="Tahoma" pitchFamily="34" charset="0"/>
            </a:endParaRPr>
          </a:p>
          <a:p>
            <a:r>
              <a:rPr lang="ru-RU" sz="3200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Број </a:t>
            </a:r>
            <a:r>
              <a:rPr lang="ru-RU" sz="3200" dirty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запослених у индустрији </a:t>
            </a:r>
            <a:r>
              <a:rPr lang="sr-Cyrl-CS" sz="3200" b="1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већи</a:t>
            </a:r>
            <a:r>
              <a:rPr lang="ru-RU" sz="3200" b="1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 </a:t>
            </a:r>
            <a:r>
              <a:rPr lang="sr-Cyrl-BA" sz="3200" b="1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4</a:t>
            </a:r>
            <a:r>
              <a:rPr lang="ru-RU" sz="3200" b="1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,</a:t>
            </a:r>
            <a:r>
              <a:rPr lang="sr-Cyrl-BA" sz="3200" b="1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2</a:t>
            </a:r>
            <a:r>
              <a:rPr lang="ru-RU" sz="3200" b="1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%</a:t>
            </a:r>
          </a:p>
          <a:p>
            <a:endParaRPr lang="ru-RU" sz="3200" b="1" dirty="0" smtClean="0">
              <a:solidFill>
                <a:srgbClr val="495778"/>
              </a:solidFill>
              <a:cs typeface="Tahoma" pitchFamily="34" charset="0"/>
            </a:endParaRPr>
          </a:p>
          <a:p>
            <a:endParaRPr lang="en-US" sz="2400" b="1" dirty="0">
              <a:solidFill>
                <a:srgbClr val="495778"/>
              </a:solidFill>
              <a:cs typeface="Tahoma" pitchFamily="34" charset="0"/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1547813" y="765175"/>
            <a:ext cx="6918325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ЗАПОСЛЕН</a:t>
            </a:r>
            <a:r>
              <a:rPr lang="x-none" sz="26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И</a:t>
            </a:r>
            <a:r>
              <a:rPr lang="ru-RU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У ИНДУСТРИЈИ</a:t>
            </a:r>
            <a:r>
              <a:rPr lang="ru-RU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endParaRPr lang="en-US" sz="2600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</p:txBody>
      </p:sp>
      <p:pic>
        <p:nvPicPr>
          <p:cNvPr id="12" name="Picture 11" descr="Industrija2.jpg"/>
          <p:cNvPicPr/>
          <p:nvPr/>
        </p:nvPicPr>
        <p:blipFill>
          <a:blip r:embed="rId5" cstate="print"/>
          <a:srcRect t="32191" b="31684"/>
          <a:stretch>
            <a:fillRect/>
          </a:stretch>
        </p:blipFill>
        <p:spPr>
          <a:xfrm>
            <a:off x="1212851" y="4840187"/>
            <a:ext cx="7931149" cy="2013585"/>
          </a:xfrm>
          <a:prstGeom prst="rect">
            <a:avLst/>
          </a:prstGeom>
        </p:spPr>
      </p:pic>
      <p:sp>
        <p:nvSpPr>
          <p:cNvPr id="10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sr-Cyrl-BA" sz="2000" dirty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Републички завод за статистику</a:t>
            </a:r>
            <a:endParaRPr lang="en-US" sz="2000" dirty="0">
              <a:solidFill>
                <a:srgbClr val="C8E6E6"/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64710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0" descr="Spoljna-cargo-2.jpg"/>
          <p:cNvPicPr>
            <a:picLocks noChangeAspect="1" noChangeArrowheads="1"/>
          </p:cNvPicPr>
          <p:nvPr/>
        </p:nvPicPr>
        <p:blipFill>
          <a:blip r:embed="rId3" cstate="print"/>
          <a:srcRect t="21281" b="41447"/>
          <a:stretch>
            <a:fillRect/>
          </a:stretch>
        </p:blipFill>
        <p:spPr bwMode="auto">
          <a:xfrm>
            <a:off x="1116013" y="4941888"/>
            <a:ext cx="8027987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sr-Cyrl-CS" sz="2000" b="1" dirty="0">
                <a:solidFill>
                  <a:srgbClr val="495778"/>
                </a:solidFill>
                <a:latin typeface="Arial Narrow" pitchFamily="34" charset="0"/>
              </a:rPr>
              <a:t>СТАТИСТИКА СПОЉНЕ ТРГОВИНЕ</a:t>
            </a:r>
            <a:endParaRPr lang="en-US" sz="20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2052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Rectangle 29"/>
          <p:cNvSpPr>
            <a:spLocks noChangeArrowheads="1"/>
          </p:cNvSpPr>
          <p:nvPr/>
        </p:nvSpPr>
        <p:spPr bwMode="auto">
          <a:xfrm rot="-5400000">
            <a:off x="-2199481" y="3445669"/>
            <a:ext cx="6481762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sr-Cyrl-BA">
                <a:solidFill>
                  <a:srgbClr val="C8E6E6"/>
                </a:solidFill>
                <a:cs typeface="Tahoma" pitchFamily="34" charset="0"/>
              </a:rPr>
              <a:t>Републички завод за статистику</a:t>
            </a:r>
            <a:endParaRPr lang="en-US">
              <a:solidFill>
                <a:srgbClr val="C8E6E6"/>
              </a:solidFill>
              <a:cs typeface="Tahoma" pitchFamily="34" charset="0"/>
            </a:endParaRPr>
          </a:p>
        </p:txBody>
      </p:sp>
      <p:sp>
        <p:nvSpPr>
          <p:cNvPr id="2055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2056" name="TextBox 11"/>
          <p:cNvSpPr txBox="1">
            <a:spLocks noChangeArrowheads="1"/>
          </p:cNvSpPr>
          <p:nvPr/>
        </p:nvSpPr>
        <p:spPr bwMode="auto">
          <a:xfrm>
            <a:off x="1619250" y="3645024"/>
            <a:ext cx="6841182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ru-RU" sz="2600" dirty="0">
                <a:solidFill>
                  <a:srgbClr val="064488"/>
                </a:solidFill>
                <a:latin typeface="Arial Narrow" pitchFamily="34" charset="0"/>
              </a:rPr>
              <a:t>  </a:t>
            </a:r>
            <a:r>
              <a:rPr lang="ru-RU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Покривеност </a:t>
            </a:r>
            <a:r>
              <a:rPr lang="ru-RU" sz="26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увоза </a:t>
            </a:r>
            <a:r>
              <a:rPr lang="ru-RU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извозом 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7</a:t>
            </a:r>
            <a:r>
              <a:rPr lang="sr-Latn-BA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1</a:t>
            </a:r>
            <a:r>
              <a:rPr lang="en-U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,</a:t>
            </a:r>
            <a:r>
              <a:rPr lang="sr-Latn-BA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0</a:t>
            </a:r>
            <a:r>
              <a:rPr lang="ru-RU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%</a:t>
            </a:r>
            <a:endParaRPr lang="ru-RU" sz="26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endParaRPr lang="en-US" sz="2400" dirty="0">
              <a:solidFill>
                <a:srgbClr val="495778"/>
              </a:solidFill>
              <a:latin typeface="Cambria" pitchFamily="18" charset="0"/>
            </a:endParaRPr>
          </a:p>
        </p:txBody>
      </p:sp>
      <p:sp>
        <p:nvSpPr>
          <p:cNvPr id="2057" name="TextBox 13"/>
          <p:cNvSpPr txBox="1">
            <a:spLocks noChangeArrowheads="1"/>
          </p:cNvSpPr>
          <p:nvPr/>
        </p:nvSpPr>
        <p:spPr bwMode="auto">
          <a:xfrm>
            <a:off x="1259632" y="637818"/>
            <a:ext cx="26757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ЈАНУАР</a:t>
            </a:r>
            <a:r>
              <a:rPr lang="sr-Latn-BA" sz="24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 - </a:t>
            </a:r>
            <a:r>
              <a:rPr lang="sr-Cyrl-BA" sz="24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ЈУЛ </a:t>
            </a:r>
            <a:r>
              <a:rPr lang="ru-RU" sz="24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2017. </a:t>
            </a:r>
            <a:endParaRPr lang="en-US" sz="2400" b="1" dirty="0">
              <a:solidFill>
                <a:schemeClr val="tx2"/>
              </a:solidFill>
              <a:latin typeface="Arial Narrow" pitchFamily="34" charset="0"/>
              <a:cs typeface="Tahoma" pitchFamily="34" charset="0"/>
            </a:endParaRPr>
          </a:p>
        </p:txBody>
      </p:sp>
      <p:sp>
        <p:nvSpPr>
          <p:cNvPr id="2058" name="TextBox 14"/>
          <p:cNvSpPr txBox="1">
            <a:spLocks noChangeArrowheads="1"/>
          </p:cNvSpPr>
          <p:nvPr/>
        </p:nvSpPr>
        <p:spPr bwMode="auto">
          <a:xfrm>
            <a:off x="1259632" y="1268760"/>
            <a:ext cx="7884368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Обим </a:t>
            </a:r>
            <a:r>
              <a:rPr lang="ru-RU" sz="24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робне размјене Р</a:t>
            </a:r>
            <a:r>
              <a:rPr lang="sr-Cyrl-BA" sz="24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епублике </a:t>
            </a:r>
            <a:r>
              <a:rPr lang="ru-RU" sz="24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С</a:t>
            </a:r>
            <a:r>
              <a:rPr lang="sr-Cyrl-BA" sz="24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рпске</a:t>
            </a:r>
            <a:r>
              <a:rPr lang="ru-RU" sz="24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са </a:t>
            </a:r>
            <a:r>
              <a:rPr lang="ru-RU" sz="24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иностранством           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Latn-BA" sz="24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4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милијарде </a:t>
            </a:r>
            <a:r>
              <a:rPr lang="sr-Latn-BA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67</a:t>
            </a:r>
            <a:r>
              <a:rPr lang="sr-Cyrl-BA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</a:t>
            </a:r>
            <a:r>
              <a:rPr lang="en-U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Cyrl-C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милион</a:t>
            </a:r>
            <a:r>
              <a:rPr lang="sr-Cyrl-BA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а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КМ</a:t>
            </a:r>
            <a:endParaRPr lang="en-US" sz="24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r>
              <a:rPr lang="en-US" sz="2200" dirty="0">
                <a:solidFill>
                  <a:srgbClr val="495778"/>
                </a:solidFill>
                <a:cs typeface="Tahoma" pitchFamily="34" charset="0"/>
              </a:rPr>
              <a:t>         </a:t>
            </a:r>
            <a:endParaRPr lang="ru-RU" sz="2200" dirty="0">
              <a:solidFill>
                <a:srgbClr val="495778"/>
              </a:solidFill>
              <a:cs typeface="Tahoma" pitchFamily="34" charset="0"/>
            </a:endParaRPr>
          </a:p>
          <a:p>
            <a:r>
              <a:rPr lang="ru-RU" sz="2200" dirty="0">
                <a:solidFill>
                  <a:srgbClr val="495778"/>
                </a:solidFill>
                <a:cs typeface="Tahoma" pitchFamily="34" charset="0"/>
              </a:rPr>
              <a:t> </a:t>
            </a:r>
            <a:r>
              <a:rPr lang="ru-RU" sz="2400" b="1" dirty="0">
                <a:solidFill>
                  <a:srgbClr val="495778"/>
                </a:solidFill>
                <a:cs typeface="Tahoma" pitchFamily="34" charset="0"/>
              </a:rPr>
              <a:t>       </a:t>
            </a:r>
            <a:r>
              <a:rPr lang="ru-RU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ИЗВОЗ </a:t>
            </a:r>
            <a:r>
              <a:rPr lang="sr-Cyrl-BA" sz="26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милијарда и </a:t>
            </a:r>
            <a:r>
              <a:rPr lang="sr-Latn-BA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941 </a:t>
            </a:r>
            <a:r>
              <a:rPr lang="sr-Cyrl-C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милион</a:t>
            </a:r>
            <a:r>
              <a:rPr lang="ru-RU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ru-RU" sz="26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КМ</a:t>
            </a:r>
          </a:p>
          <a:p>
            <a:r>
              <a:rPr lang="ru-RU" sz="26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        </a:t>
            </a:r>
            <a:r>
              <a:rPr lang="sr-Cyrl-BA" sz="26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ru-RU" sz="26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УВОЗ  </a:t>
            </a:r>
            <a:r>
              <a:rPr lang="ru-RU" sz="26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en-U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 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милијард</a:t>
            </a:r>
            <a:r>
              <a:rPr lang="en-U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e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Latn-BA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731 </a:t>
            </a:r>
            <a:r>
              <a:rPr lang="sr-Cyrl-C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милион</a:t>
            </a:r>
            <a:r>
              <a:rPr lang="ru-RU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ru-RU" sz="26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КМ</a:t>
            </a:r>
          </a:p>
          <a:p>
            <a:endParaRPr lang="en-US" sz="2400" dirty="0">
              <a:solidFill>
                <a:srgbClr val="495778"/>
              </a:solidFill>
              <a:cs typeface="Tahoma" pitchFamily="34" charset="0"/>
            </a:endParaRPr>
          </a:p>
        </p:txBody>
      </p:sp>
      <p:pic>
        <p:nvPicPr>
          <p:cNvPr id="12" name="Picture 9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081087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sr-Cyrl-CS" sz="2000" b="1" dirty="0">
                <a:solidFill>
                  <a:srgbClr val="495778"/>
                </a:solidFill>
                <a:latin typeface="Arial Narrow" pitchFamily="34" charset="0"/>
              </a:rPr>
              <a:t>СТАТИСТИКА СПОЉНЕ ТРГОВИНЕ</a:t>
            </a:r>
            <a:endParaRPr lang="en-US" sz="20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3075" name="Picture 27" descr="Grafov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Rectangle 29"/>
          <p:cNvSpPr>
            <a:spLocks noChangeArrowheads="1"/>
          </p:cNvSpPr>
          <p:nvPr/>
        </p:nvSpPr>
        <p:spPr bwMode="auto">
          <a:xfrm rot="-5400000">
            <a:off x="-2199481" y="3445669"/>
            <a:ext cx="6481762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sr-Cyrl-BA">
                <a:solidFill>
                  <a:srgbClr val="C8E6E6"/>
                </a:solidFill>
                <a:cs typeface="Tahoma" pitchFamily="34" charset="0"/>
              </a:rPr>
              <a:t>Републички завод за статистику</a:t>
            </a:r>
            <a:endParaRPr lang="en-US">
              <a:solidFill>
                <a:srgbClr val="C8E6E6"/>
              </a:solidFill>
              <a:cs typeface="Tahoma" pitchFamily="34" charset="0"/>
            </a:endParaRPr>
          </a:p>
        </p:txBody>
      </p:sp>
      <p:sp>
        <p:nvSpPr>
          <p:cNvPr id="307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3079" name="TextBox 11"/>
          <p:cNvSpPr txBox="1">
            <a:spLocks noChangeArrowheads="1"/>
          </p:cNvSpPr>
          <p:nvPr/>
        </p:nvSpPr>
        <p:spPr bwMode="auto">
          <a:xfrm>
            <a:off x="2411413" y="5300663"/>
            <a:ext cx="576098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Cyrl-CS" sz="16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Графикон </a:t>
            </a:r>
            <a:r>
              <a:rPr lang="sr-Cyrl-CS" sz="1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2. </a:t>
            </a:r>
            <a:r>
              <a:rPr lang="sr-Cyrl-CS" sz="16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Из</a:t>
            </a:r>
            <a:r>
              <a:rPr lang="ru-RU" sz="16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воз и </a:t>
            </a:r>
            <a:r>
              <a:rPr lang="sr-Cyrl-CS" sz="16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у</a:t>
            </a:r>
            <a:r>
              <a:rPr lang="ru-RU" sz="16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воз по </a:t>
            </a:r>
            <a:r>
              <a:rPr lang="ru-RU" sz="1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мјесецима</a:t>
            </a:r>
            <a:r>
              <a:rPr lang="sr-Latn-BA" sz="1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,</a:t>
            </a:r>
            <a:r>
              <a:rPr lang="ru-RU" sz="1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хиљ</a:t>
            </a:r>
            <a:r>
              <a:rPr lang="sr-Latn-BA" sz="1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. </a:t>
            </a:r>
            <a:r>
              <a:rPr lang="sr-Cyrl-CS" sz="1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КМ</a:t>
            </a:r>
            <a:endParaRPr lang="en-US" sz="1600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</p:txBody>
      </p:sp>
      <p:sp>
        <p:nvSpPr>
          <p:cNvPr id="3080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3081" name="TextBox 12"/>
          <p:cNvSpPr txBox="1">
            <a:spLocks noChangeArrowheads="1"/>
          </p:cNvSpPr>
          <p:nvPr/>
        </p:nvSpPr>
        <p:spPr bwMode="auto">
          <a:xfrm>
            <a:off x="3419872" y="4618346"/>
            <a:ext cx="57606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Cyrl-CS" sz="1200" dirty="0" smtClean="0">
                <a:solidFill>
                  <a:srgbClr val="064488"/>
                </a:solidFill>
                <a:latin typeface="Arial Narrow" pitchFamily="34" charset="0"/>
              </a:rPr>
              <a:t>2016</a:t>
            </a:r>
            <a:r>
              <a:rPr lang="sr-Cyrl-CS" sz="1600" dirty="0" smtClean="0">
                <a:solidFill>
                  <a:srgbClr val="064488"/>
                </a:solidFill>
                <a:latin typeface="Arial Narrow" pitchFamily="34" charset="0"/>
              </a:rPr>
              <a:t>.</a:t>
            </a:r>
            <a:endParaRPr lang="en-US" sz="1600" dirty="0">
              <a:solidFill>
                <a:srgbClr val="064488"/>
              </a:solidFill>
              <a:latin typeface="Arial Narrow" pitchFamily="34" charset="0"/>
            </a:endParaRPr>
          </a:p>
        </p:txBody>
      </p:sp>
      <p:sp>
        <p:nvSpPr>
          <p:cNvPr id="3082" name="TextBox 13"/>
          <p:cNvSpPr txBox="1">
            <a:spLocks noChangeArrowheads="1"/>
          </p:cNvSpPr>
          <p:nvPr/>
        </p:nvSpPr>
        <p:spPr bwMode="auto">
          <a:xfrm>
            <a:off x="5364088" y="4568104"/>
            <a:ext cx="720080" cy="335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Cyrl-CS" sz="1200" dirty="0" smtClean="0">
                <a:solidFill>
                  <a:srgbClr val="064488"/>
                </a:solidFill>
                <a:latin typeface="Arial Narrow" pitchFamily="34" charset="0"/>
              </a:rPr>
              <a:t>2017</a:t>
            </a:r>
            <a:r>
              <a:rPr lang="sr-Cyrl-CS" sz="1600" dirty="0" smtClean="0">
                <a:solidFill>
                  <a:srgbClr val="064488"/>
                </a:solidFill>
                <a:latin typeface="Arial Narrow" pitchFamily="34" charset="0"/>
              </a:rPr>
              <a:t>.</a:t>
            </a:r>
            <a:endParaRPr lang="en-US" sz="1600" dirty="0">
              <a:solidFill>
                <a:srgbClr val="064488"/>
              </a:solidFill>
              <a:latin typeface="Arial Narrow" pitchFamily="34" charset="0"/>
            </a:endParaRPr>
          </a:p>
        </p:txBody>
      </p:sp>
      <p:pic>
        <p:nvPicPr>
          <p:cNvPr id="13" name="Picture 9" descr="Mali-Transparent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9467264"/>
              </p:ext>
            </p:extLst>
          </p:nvPr>
        </p:nvGraphicFramePr>
        <p:xfrm>
          <a:off x="2076450" y="1833791"/>
          <a:ext cx="6095950" cy="29020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7522436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14567</TotalTime>
  <Words>1188</Words>
  <Application>Microsoft Office PowerPoint</Application>
  <PresentationFormat>On-screen Show (4:3)</PresentationFormat>
  <Paragraphs>141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Angsana New</vt:lpstr>
      <vt:lpstr>Arial</vt:lpstr>
      <vt:lpstr>Arial Narrow</vt:lpstr>
      <vt:lpstr>Calibri</vt:lpstr>
      <vt:lpstr>Cambria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RZS 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Vladan Sibinovic</dc:creator>
  <cp:lastModifiedBy>Vladan Sibinovic</cp:lastModifiedBy>
  <cp:revision>2221</cp:revision>
  <dcterms:created xsi:type="dcterms:W3CDTF">2004-12-13T09:54:15Z</dcterms:created>
  <dcterms:modified xsi:type="dcterms:W3CDTF">2017-08-21T12:05:24Z</dcterms:modified>
</cp:coreProperties>
</file>