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262" r:id="rId2"/>
    <p:sldId id="364" r:id="rId3"/>
    <p:sldId id="303" r:id="rId4"/>
    <p:sldId id="265" r:id="rId5"/>
    <p:sldId id="266" r:id="rId6"/>
    <p:sldId id="368" r:id="rId7"/>
    <p:sldId id="369" r:id="rId8"/>
    <p:sldId id="370" r:id="rId9"/>
    <p:sldId id="371" r:id="rId10"/>
    <p:sldId id="372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78452" autoAdjust="0"/>
  </p:normalViewPr>
  <p:slideViewPr>
    <p:cSldViewPr>
      <p:cViewPr varScale="1">
        <p:scale>
          <a:sx n="87" d="100"/>
          <a:sy n="87" d="100"/>
        </p:scale>
        <p:origin x="-17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VIII</c:v>
                  </c:pt>
                  <c:pt idx="1">
                    <c:v>IX</c:v>
                  </c:pt>
                  <c:pt idx="2">
                    <c:v>X</c:v>
                  </c:pt>
                  <c:pt idx="3">
                    <c:v>XI</c:v>
                  </c:pt>
                  <c:pt idx="4">
                    <c:v>XII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V</c:v>
                  </c:pt>
                  <c:pt idx="10">
                    <c:v>VI</c:v>
                  </c:pt>
                  <c:pt idx="11">
                    <c:v>VII</c:v>
                  </c:pt>
                  <c:pt idx="12">
                    <c:v>VIII</c:v>
                  </c:pt>
                </c:lvl>
                <c:lvl>
                  <c:pt idx="0">
                    <c:v>2014</c:v>
                  </c:pt>
                  <c:pt idx="5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825</c:v>
                </c:pt>
                <c:pt idx="1">
                  <c:v>831</c:v>
                </c:pt>
                <c:pt idx="2">
                  <c:v>826</c:v>
                </c:pt>
                <c:pt idx="3">
                  <c:v>827</c:v>
                </c:pt>
                <c:pt idx="4">
                  <c:v>836</c:v>
                </c:pt>
                <c:pt idx="5">
                  <c:v>812</c:v>
                </c:pt>
                <c:pt idx="6">
                  <c:v>834</c:v>
                </c:pt>
                <c:pt idx="7">
                  <c:v>831</c:v>
                </c:pt>
                <c:pt idx="8">
                  <c:v>835</c:v>
                </c:pt>
                <c:pt idx="9">
                  <c:v>832</c:v>
                </c:pt>
                <c:pt idx="10">
                  <c:v>843</c:v>
                </c:pt>
                <c:pt idx="11">
                  <c:v>834</c:v>
                </c:pt>
                <c:pt idx="12">
                  <c:v>834</c:v>
                </c:pt>
              </c:numCache>
            </c:numRef>
          </c:val>
        </c:ser>
        <c:dLbls/>
        <c:marker val="1"/>
        <c:axId val="60240256"/>
        <c:axId val="60241792"/>
      </c:lineChart>
      <c:catAx>
        <c:axId val="60240256"/>
        <c:scaling>
          <c:orientation val="minMax"/>
        </c:scaling>
        <c:axPos val="b"/>
        <c:minorGridlines>
          <c:spPr>
            <a:ln w="3175"/>
          </c:spPr>
        </c:minorGridlines>
        <c:numFmt formatCode="General" sourceLinked="0"/>
        <c:tickLblPos val="nextTo"/>
        <c:spPr>
          <a:ln w="3175"/>
        </c:spPr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60241792"/>
        <c:crosses val="autoZero"/>
        <c:auto val="1"/>
        <c:lblAlgn val="ctr"/>
        <c:lblOffset val="100"/>
      </c:catAx>
      <c:valAx>
        <c:axId val="60241792"/>
        <c:scaling>
          <c:orientation val="minMax"/>
          <c:max val="900"/>
          <c:min val="600"/>
        </c:scaling>
        <c:axPos val="l"/>
        <c:majorGridlines>
          <c:spPr>
            <a:ln w="3175"/>
          </c:spPr>
        </c:majorGridlines>
        <c:numFmt formatCode="0" sourceLinked="1"/>
        <c:tickLblPos val="nextTo"/>
        <c:spPr>
          <a:ln w="3175"/>
        </c:spPr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60240256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501509002675174"/>
          <c:y val="5.1400554097404488E-2"/>
          <c:w val="0.71887632001902579"/>
          <c:h val="0.84623449652015925"/>
        </c:manualLayout>
      </c:layout>
      <c:lineChart>
        <c:grouping val="standard"/>
        <c:ser>
          <c:idx val="0"/>
          <c:order val="0"/>
          <c:tx>
            <c:strRef>
              <c:f>zaAVGUST_2015!$A$2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zaAVGUST_2015!$B$1:$N$1</c:f>
              <c:strCache>
                <c:ptCount val="13"/>
                <c:pt idx="0">
                  <c:v>VIII</c:v>
                </c:pt>
                <c:pt idx="1">
                  <c:v>IX</c:v>
                </c:pt>
                <c:pt idx="2">
                  <c:v>X</c:v>
                </c:pt>
                <c:pt idx="3">
                  <c:v>XI</c:v>
                </c:pt>
                <c:pt idx="4">
                  <c:v>XII</c:v>
                </c:pt>
                <c:pt idx="5">
                  <c:v>I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V</c:v>
                </c:pt>
                <c:pt idx="10">
                  <c:v>VI</c:v>
                </c:pt>
                <c:pt idx="11">
                  <c:v>VII</c:v>
                </c:pt>
                <c:pt idx="12">
                  <c:v>VIII</c:v>
                </c:pt>
              </c:strCache>
            </c:strRef>
          </c:cat>
          <c:val>
            <c:numRef>
              <c:f>zaAVGUST_2015!$B$2:$N$2</c:f>
              <c:numCache>
                <c:formatCode>General</c:formatCode>
                <c:ptCount val="13"/>
                <c:pt idx="0">
                  <c:v>444841</c:v>
                </c:pt>
                <c:pt idx="1">
                  <c:v>421218</c:v>
                </c:pt>
                <c:pt idx="2">
                  <c:v>508654</c:v>
                </c:pt>
                <c:pt idx="3">
                  <c:v>432236</c:v>
                </c:pt>
                <c:pt idx="4">
                  <c:v>434262</c:v>
                </c:pt>
                <c:pt idx="5">
                  <c:v>223487</c:v>
                </c:pt>
                <c:pt idx="6">
                  <c:v>345476</c:v>
                </c:pt>
                <c:pt idx="7">
                  <c:v>403130</c:v>
                </c:pt>
                <c:pt idx="8">
                  <c:v>354876</c:v>
                </c:pt>
                <c:pt idx="9">
                  <c:v>392249</c:v>
                </c:pt>
                <c:pt idx="10">
                  <c:v>372531</c:v>
                </c:pt>
                <c:pt idx="11">
                  <c:v>441257</c:v>
                </c:pt>
                <c:pt idx="12">
                  <c:v>334662</c:v>
                </c:pt>
              </c:numCache>
            </c:numRef>
          </c:val>
        </c:ser>
        <c:ser>
          <c:idx val="1"/>
          <c:order val="1"/>
          <c:tx>
            <c:strRef>
              <c:f>zaAVGUST_2015!$A$3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zaAVGUST_2015!$B$1:$N$1</c:f>
              <c:strCache>
                <c:ptCount val="13"/>
                <c:pt idx="0">
                  <c:v>VIII</c:v>
                </c:pt>
                <c:pt idx="1">
                  <c:v>IX</c:v>
                </c:pt>
                <c:pt idx="2">
                  <c:v>X</c:v>
                </c:pt>
                <c:pt idx="3">
                  <c:v>XI</c:v>
                </c:pt>
                <c:pt idx="4">
                  <c:v>XII</c:v>
                </c:pt>
                <c:pt idx="5">
                  <c:v>I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V</c:v>
                </c:pt>
                <c:pt idx="10">
                  <c:v>VI</c:v>
                </c:pt>
                <c:pt idx="11">
                  <c:v>VII</c:v>
                </c:pt>
                <c:pt idx="12">
                  <c:v>VIII</c:v>
                </c:pt>
              </c:strCache>
            </c:strRef>
          </c:cat>
          <c:val>
            <c:numRef>
              <c:f>zaAVGUST_2015!$B$3:$N$3</c:f>
              <c:numCache>
                <c:formatCode>General</c:formatCode>
                <c:ptCount val="13"/>
                <c:pt idx="0">
                  <c:v>195984</c:v>
                </c:pt>
                <c:pt idx="1">
                  <c:v>248813</c:v>
                </c:pt>
                <c:pt idx="2">
                  <c:v>254767</c:v>
                </c:pt>
                <c:pt idx="3" formatCode="0">
                  <c:v>229828</c:v>
                </c:pt>
                <c:pt idx="4" formatCode="0">
                  <c:v>206415</c:v>
                </c:pt>
                <c:pt idx="5" formatCode="0">
                  <c:v>169568</c:v>
                </c:pt>
                <c:pt idx="6" formatCode="0">
                  <c:v>201039</c:v>
                </c:pt>
                <c:pt idx="7" formatCode="0">
                  <c:v>213208</c:v>
                </c:pt>
                <c:pt idx="8" formatCode="0">
                  <c:v>208576</c:v>
                </c:pt>
                <c:pt idx="9" formatCode="0">
                  <c:v>207040</c:v>
                </c:pt>
                <c:pt idx="10" formatCode="0">
                  <c:v>238732</c:v>
                </c:pt>
                <c:pt idx="11" formatCode="0">
                  <c:v>242893</c:v>
                </c:pt>
                <c:pt idx="12">
                  <c:v>201362</c:v>
                </c:pt>
              </c:numCache>
            </c:numRef>
          </c:val>
        </c:ser>
        <c:dLbls/>
        <c:marker val="1"/>
        <c:axId val="72386048"/>
        <c:axId val="72387584"/>
      </c:lineChart>
      <c:catAx>
        <c:axId val="72386048"/>
        <c:scaling>
          <c:orientation val="minMax"/>
        </c:scaling>
        <c:axPos val="b"/>
        <c:minorGridlines/>
        <c:numFmt formatCode="General" sourceLinked="0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en-US"/>
          </a:p>
        </c:txPr>
        <c:crossAx val="72387584"/>
        <c:crosses val="autoZero"/>
        <c:auto val="1"/>
        <c:lblAlgn val="ctr"/>
        <c:lblOffset val="100"/>
      </c:catAx>
      <c:valAx>
        <c:axId val="72387584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en-US"/>
          </a:p>
        </c:txPr>
        <c:crossAx val="72386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866"/>
          <c:y val="0.34220861281228737"/>
          <c:w val="0.16230180131593139"/>
          <c:h val="0.1901782832701468"/>
        </c:manualLayout>
      </c:layout>
    </c:legend>
    <c:plotVisOnly val="1"/>
    <c:dispBlanksAs val="gap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0.88951</cdr:x>
      <cdr:y>0.33097</cdr:y>
    </cdr:from>
    <cdr:to>
      <cdr:x>1</cdr:x>
      <cdr:y>0.41896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4637876" y="926196"/>
          <a:ext cx="576064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import</a:t>
          </a:r>
          <a:endParaRPr lang="en-US" sz="10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0.88951</cdr:x>
      <cdr:y>0.4339</cdr:y>
    </cdr:from>
    <cdr:to>
      <cdr:x>1</cdr:x>
      <cdr:y>0.52189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4637876" y="1214229"/>
          <a:ext cx="576064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export</a:t>
          </a:r>
          <a:endParaRPr lang="en-US" sz="1000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9/22/2015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xmlns="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јануар-август 2015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18,7%, затим Србија са </a:t>
            </a:r>
            <a:r>
              <a:rPr lang="sr-Cyrl-BA" dirty="0" smtClean="0"/>
              <a:t>13</a:t>
            </a:r>
            <a:r>
              <a:rPr lang="ru-RU" dirty="0" smtClean="0"/>
              <a:t>,3% и Њемачка са 10,4%.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17,3%, </a:t>
            </a:r>
            <a:r>
              <a:rPr lang="sr-Cyrl-BA" dirty="0" smtClean="0"/>
              <a:t>Русија </a:t>
            </a:r>
            <a:r>
              <a:rPr lang="ru-RU" dirty="0" smtClean="0"/>
              <a:t>са 16,9% и Италија са 12,2%.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јануар-август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504</a:t>
            </a:r>
            <a:r>
              <a:rPr lang="en-US" dirty="0" smtClean="0"/>
              <a:t>,</a:t>
            </a:r>
            <a:r>
              <a:rPr lang="sr-Cyrl-BA" dirty="0" smtClean="0"/>
              <a:t>3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 2</a:t>
            </a:r>
            <a:r>
              <a:rPr lang="ru-RU" dirty="0" smtClean="0"/>
              <a:t>,9%.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јануар-август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218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увозило, такође,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213</a:t>
            </a:r>
            <a:r>
              <a:rPr lang="sr-Cyrl-BA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753357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августу 2015.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834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1 345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август 2014.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августу 2015. реално је већа за 2,7%, док је у односу на јул 2015. године реално остала на истом нивоу.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августу 2015.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износи 1 258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августу 2015.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513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августу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године, у односу на јул 2015,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Информације и комуникације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3,9%,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Снабдијевање водом; канализација, управљање отпадом и санација (ремедијација) животне средине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1,0%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4,2%,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2,8%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Умјетност, забава и рекреација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1,9%.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2015. године у односу на претходни мјесец, у просјеку су остале на истом нивоу, док су на годишњем нивоу ниже за 1,6%.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два, ниже цијене у пет, док су у пет одјељака цијене,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(0,4%) усљед виших цијена у групи уља и масноће (3,3%)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групи шећер, џем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мед и други производи (1,2%) и у групи безалкохолна пића (1,1%). Више цијене забиљежене су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(0,2%)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усљед виших цијена у групи снабдјевање водом и друге комуналне услуге (2,8%).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Намјештај и покућство,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Комуникације, Рекреација и култура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Најниже цијене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забиљежене су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Превоз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(0,6%) усљед нижих цијена у групи горива и мазива (1,2%), затим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(0,5%) усљед наставка периода сезонских снижења, те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(0,2%) због нижих (акцијских) цијена у групи производи за личну хигијену (0,3%).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11,1%.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12,7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електричном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климатизацији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 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18,9%, интермедијарних производа за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9,9%,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нетрајних производа за широку потрошњу за 9,1% и капиталних производа за 7,7%, док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трајних производа за широку потрошњу мања за 12,6%.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Десезонирана 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 са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јулом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већа је за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2,8%. 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електричном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климатизацији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док је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од 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 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Посматрано према главним индустријским групама по основу економске намјене производа,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 са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јулом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десезонирана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енергије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8,2%, капиталних производа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7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,7%, док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интермедијарних производа мања за 2,0%, нетрајних производа за широку потрошњу за 5,7% и трајних производа за широку потрошњу за 10,4%.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081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2,1% и у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 2015.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већи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0,4%.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- август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1,4%.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од 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,3%,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2,5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0,9%.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6396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јануар-август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4 милијарде и</a:t>
            </a:r>
            <a:r>
              <a:rPr lang="sr-Cyrl-BA" b="0" baseline="0" dirty="0" smtClean="0"/>
              <a:t> 55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милијарду и 682 милиона </a:t>
            </a:r>
            <a:r>
              <a:rPr lang="ru-RU" dirty="0" smtClean="0"/>
              <a:t>КМ, а на увоз 2 милијарде 868 </a:t>
            </a:r>
            <a:r>
              <a:rPr lang="sr-Cyrl-CS" dirty="0" smtClean="0"/>
              <a:t>милион</a:t>
            </a:r>
            <a:r>
              <a:rPr lang="sr-Latn-BA" dirty="0" smtClean="0"/>
              <a:t>a</a:t>
            </a:r>
            <a:r>
              <a:rPr lang="sr-Cyrl-CS" dirty="0" smtClean="0"/>
              <a:t>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јануар-август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био је 58,7%.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512364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августу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јул </a:t>
            </a:r>
            <a:r>
              <a:rPr lang="ru-RU" dirty="0" smtClean="0"/>
              <a:t>2015. године смањен је за 17,1%, док је у односу на </a:t>
            </a:r>
            <a:r>
              <a:rPr lang="sr-Cyrl-BA" dirty="0" smtClean="0"/>
              <a:t>август </a:t>
            </a:r>
            <a:r>
              <a:rPr lang="ru-RU" dirty="0" smtClean="0"/>
              <a:t>2014. године повећан за 2,7%. Увоз је у </a:t>
            </a:r>
            <a:r>
              <a:rPr lang="sr-Cyrl-BA" dirty="0" smtClean="0"/>
              <a:t>августу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јул</a:t>
            </a:r>
            <a:r>
              <a:rPr lang="sr-Cyrl-BA" baseline="0" dirty="0" smtClean="0"/>
              <a:t> </a:t>
            </a:r>
            <a:r>
              <a:rPr lang="sr-Cyrl-BA" dirty="0" smtClean="0"/>
              <a:t> </a:t>
            </a:r>
            <a:r>
              <a:rPr lang="ru-RU" dirty="0" smtClean="0"/>
              <a:t>2015. године смањен</a:t>
            </a:r>
            <a:r>
              <a:rPr lang="ru-RU" baseline="0" dirty="0" smtClean="0"/>
              <a:t> </a:t>
            </a:r>
            <a:r>
              <a:rPr lang="ru-RU" dirty="0" smtClean="0"/>
              <a:t>за 24</a:t>
            </a:r>
            <a:r>
              <a:rPr lang="sr-Cyrl-BA" dirty="0" smtClean="0"/>
              <a:t>,2</a:t>
            </a:r>
            <a:r>
              <a:rPr lang="ru-RU" dirty="0" smtClean="0"/>
              <a:t>%, а у односу на </a:t>
            </a:r>
            <a:r>
              <a:rPr lang="sr-Cyrl-BA" dirty="0" smtClean="0"/>
              <a:t>август </a:t>
            </a:r>
            <a:r>
              <a:rPr lang="ru-RU" dirty="0" smtClean="0"/>
              <a:t>2014. године смањен је за 24,8%.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јануар-август </a:t>
            </a:r>
            <a:r>
              <a:rPr lang="ru-RU" dirty="0" smtClean="0"/>
              <a:t>2015.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обрађено дрво 6,4%,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6</a:t>
            </a:r>
            <a:r>
              <a:rPr lang="sr-Cyrl-BA" dirty="0" smtClean="0"/>
              <a:t>,3% и дијелови обуће</a:t>
            </a:r>
            <a:r>
              <a:rPr lang="sr-Cyrl-BA" baseline="0" dirty="0" smtClean="0"/>
              <a:t> </a:t>
            </a:r>
            <a:r>
              <a:rPr lang="sr-Cyrl-BA" dirty="0" smtClean="0"/>
              <a:t>4,5%.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15</a:t>
            </a:r>
            <a:r>
              <a:rPr lang="sr-Cyrl-BA" dirty="0" smtClean="0"/>
              <a:t>,7%, потом слиједе лијекови 3,7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,1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24850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Radmila Čičković, PhD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dirty="0" smtClean="0">
                <a:solidFill>
                  <a:srgbClr val="495778"/>
                </a:solidFill>
                <a:latin typeface="Arial Narrow" pitchFamily="34" charset="0"/>
              </a:rPr>
              <a:t>Republika Srpska Institute of Statistics, Director General</a:t>
            </a:r>
            <a:endParaRPr lang="en-US" sz="2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121562" y="1341438"/>
            <a:ext cx="363593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en-US" sz="3400" baseline="30000" dirty="0" smtClean="0">
                <a:solidFill>
                  <a:schemeClr val="tx2"/>
                </a:solidFill>
                <a:latin typeface="Arial Narrow" pitchFamily="34" charset="0"/>
              </a:rPr>
              <a:t>rd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September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– AUGUST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18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314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223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Germany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175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95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,9%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85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75288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en-US" sz="3400" baseline="30000" dirty="0" smtClean="0">
                <a:solidFill>
                  <a:schemeClr val="tx2"/>
                </a:solidFill>
                <a:latin typeface="Arial Narrow" pitchFamily="34" charset="0"/>
              </a:rPr>
              <a:t>rd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September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345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887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AUGUST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835696" y="4196348"/>
            <a:ext cx="68126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net wages of employed persons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3666" y="1053176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xmlns="" val="446681387"/>
              </p:ext>
            </p:extLst>
          </p:nvPr>
        </p:nvGraphicFramePr>
        <p:xfrm>
          <a:off x="2900462" y="13398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Picture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92467" y="3414841"/>
            <a:ext cx="4748411" cy="461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August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August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AUGUST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Food and non-alcoholic beverages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Housing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Transport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Clothing and footwear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5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AUGUST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Working-day adjusted industrial production </a:t>
            </a:r>
            <a:r>
              <a:rPr lang="sr-Latn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11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higher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sr-Cyrl-CS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Seasonally adjusted production </a:t>
            </a:r>
            <a:r>
              <a:rPr lang="sr-Cyrl-BA" sz="28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Cyrl-BA" sz="28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8%</a:t>
            </a:r>
            <a:r>
              <a:rPr lang="en-US" sz="28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higher</a:t>
            </a:r>
            <a:endParaRPr lang="ru-RU" sz="2800" b="1" dirty="0" smtClean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474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AUGUST 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AUGUST 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endParaRPr lang="ru-RU" sz="2400" b="1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increased by 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8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58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311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JANUARY-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AUGUST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55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 billion and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682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868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9581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987824" y="5300663"/>
            <a:ext cx="403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and import by month, </a:t>
            </a:r>
            <a:r>
              <a:rPr lang="en-US" sz="16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thous</a:t>
            </a:r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KM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275856" y="4797152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797152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2015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195736" y="1556792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2029376"/>
              </p:ext>
            </p:extLst>
          </p:nvPr>
        </p:nvGraphicFramePr>
        <p:xfrm>
          <a:off x="2598420" y="1998748"/>
          <a:ext cx="5213940" cy="279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60767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14125</TotalTime>
  <Words>1243</Words>
  <Application>Microsoft Office PowerPoint</Application>
  <PresentationFormat>On-screen Show (4:3)</PresentationFormat>
  <Paragraphs>145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RZS 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kandicje</cp:lastModifiedBy>
  <cp:revision>2154</cp:revision>
  <dcterms:created xsi:type="dcterms:W3CDTF">2004-12-13T09:54:15Z</dcterms:created>
  <dcterms:modified xsi:type="dcterms:W3CDTF">2015-09-22T11:34:05Z</dcterms:modified>
</cp:coreProperties>
</file>