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69" d="100"/>
          <a:sy n="69" d="100"/>
        </p:scale>
        <p:origin x="-22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Februar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feb%202014\za%20Graf%20I-I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2014</c:v>
                  </c:pt>
                  <c:pt idx="11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822</c:v>
                </c:pt>
                <c:pt idx="1">
                  <c:v>815</c:v>
                </c:pt>
                <c:pt idx="2">
                  <c:v>821</c:v>
                </c:pt>
                <c:pt idx="3">
                  <c:v>818</c:v>
                </c:pt>
                <c:pt idx="4">
                  <c:v>837</c:v>
                </c:pt>
                <c:pt idx="5">
                  <c:v>830</c:v>
                </c:pt>
                <c:pt idx="6">
                  <c:v>825</c:v>
                </c:pt>
                <c:pt idx="7">
                  <c:v>831</c:v>
                </c:pt>
                <c:pt idx="8">
                  <c:v>826</c:v>
                </c:pt>
                <c:pt idx="9">
                  <c:v>827</c:v>
                </c:pt>
                <c:pt idx="10">
                  <c:v>836</c:v>
                </c:pt>
                <c:pt idx="11">
                  <c:v>812</c:v>
                </c:pt>
                <c:pt idx="12">
                  <c:v>834</c:v>
                </c:pt>
              </c:numCache>
            </c:numRef>
          </c:val>
        </c:ser>
        <c:marker val="1"/>
        <c:axId val="55161600"/>
        <c:axId val="55163520"/>
      </c:lineChart>
      <c:catAx>
        <c:axId val="55161600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5163520"/>
        <c:crosses val="autoZero"/>
        <c:auto val="1"/>
        <c:lblAlgn val="ctr"/>
        <c:lblOffset val="100"/>
      </c:catAx>
      <c:valAx>
        <c:axId val="55163520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516160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82"/>
          <c:y val="5.1400554097404488E-2"/>
          <c:w val="0.69676338402905058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zaFeb2014!$A$2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zaFeb2014!$B$1:$N$1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zaFeb2014!$B$2:$N$2</c:f>
              <c:numCache>
                <c:formatCode>General</c:formatCode>
                <c:ptCount val="13"/>
                <c:pt idx="0">
                  <c:v>342893</c:v>
                </c:pt>
                <c:pt idx="1">
                  <c:v>393365</c:v>
                </c:pt>
                <c:pt idx="2">
                  <c:v>379748</c:v>
                </c:pt>
                <c:pt idx="3">
                  <c:v>380770</c:v>
                </c:pt>
                <c:pt idx="4">
                  <c:v>317176</c:v>
                </c:pt>
                <c:pt idx="5">
                  <c:v>400481</c:v>
                </c:pt>
                <c:pt idx="6">
                  <c:v>385911</c:v>
                </c:pt>
                <c:pt idx="7">
                  <c:v>390579</c:v>
                </c:pt>
                <c:pt idx="8">
                  <c:v>454480</c:v>
                </c:pt>
                <c:pt idx="9">
                  <c:v>424992</c:v>
                </c:pt>
                <c:pt idx="10">
                  <c:v>391993</c:v>
                </c:pt>
                <c:pt idx="11">
                  <c:v>251906</c:v>
                </c:pt>
                <c:pt idx="12">
                  <c:v>427126</c:v>
                </c:pt>
              </c:numCache>
            </c:numRef>
          </c:val>
        </c:ser>
        <c:ser>
          <c:idx val="1"/>
          <c:order val="1"/>
          <c:tx>
            <c:strRef>
              <c:f>zaFeb2014!$A$3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zaFeb2014!$B$1:$N$1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zaFeb2014!$B$3:$N$3</c:f>
              <c:numCache>
                <c:formatCode>General</c:formatCode>
                <c:ptCount val="13"/>
                <c:pt idx="0">
                  <c:v>182220</c:v>
                </c:pt>
                <c:pt idx="1">
                  <c:v>210184</c:v>
                </c:pt>
                <c:pt idx="2">
                  <c:v>238435</c:v>
                </c:pt>
                <c:pt idx="3">
                  <c:v>220764</c:v>
                </c:pt>
                <c:pt idx="4">
                  <c:v>220173</c:v>
                </c:pt>
                <c:pt idx="5">
                  <c:v>242098</c:v>
                </c:pt>
                <c:pt idx="6">
                  <c:v>199427</c:v>
                </c:pt>
                <c:pt idx="7">
                  <c:v>230912</c:v>
                </c:pt>
                <c:pt idx="8">
                  <c:v>221870</c:v>
                </c:pt>
                <c:pt idx="9">
                  <c:v>231500</c:v>
                </c:pt>
                <c:pt idx="10">
                  <c:v>222497</c:v>
                </c:pt>
                <c:pt idx="11">
                  <c:v>196665</c:v>
                </c:pt>
                <c:pt idx="12">
                  <c:v>211099</c:v>
                </c:pt>
              </c:numCache>
            </c:numRef>
          </c:val>
        </c:ser>
        <c:marker val="1"/>
        <c:axId val="67289472"/>
        <c:axId val="67292160"/>
      </c:lineChart>
      <c:catAx>
        <c:axId val="67289472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n-US"/>
          </a:p>
        </c:txPr>
        <c:crossAx val="67292160"/>
        <c:crosses val="autoZero"/>
        <c:auto val="1"/>
        <c:lblAlgn val="ctr"/>
        <c:lblOffset val="100"/>
      </c:catAx>
      <c:valAx>
        <c:axId val="6729216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en-US"/>
          </a:p>
        </c:txPr>
        <c:crossAx val="6728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77"/>
          <c:y val="0.34220861281228787"/>
          <c:w val="0.16230180131593142"/>
          <c:h val="0.19017828327014688"/>
        </c:manualLayout>
      </c:layout>
      <c:txPr>
        <a:bodyPr/>
        <a:lstStyle/>
        <a:p>
          <a:pPr>
            <a:defRPr sz="120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0.88466</cdr:x>
      <cdr:y>0.34428</cdr:y>
    </cdr:from>
    <cdr:to>
      <cdr:x>0.9983</cdr:x>
      <cdr:y>0.41814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605832" y="1291009"/>
          <a:ext cx="720106" cy="2769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import</a:t>
          </a:r>
          <a:endParaRPr lang="en-US" sz="12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0.88466</cdr:x>
      <cdr:y>0.44029</cdr:y>
    </cdr:from>
    <cdr:to>
      <cdr:x>0.9983</cdr:x>
      <cdr:y>0.51416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605832" y="1651048"/>
          <a:ext cx="720080" cy="2769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expor</a:t>
          </a:r>
          <a:r>
            <a:rPr lang="en-US" sz="1000" dirty="0" smtClean="0">
              <a:latin typeface="Arial Narrow" pitchFamily="34" charset="0"/>
            </a:rPr>
            <a:t>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i="0" dirty="0" smtClean="0"/>
              <a:t>У погледу географске дистрибуције робне размјене Републике Српске у периоду јануар</a:t>
            </a:r>
            <a:r>
              <a:rPr lang="ru-RU" i="0" baseline="0" dirty="0" smtClean="0"/>
              <a:t> - фебруар</a:t>
            </a:r>
            <a:r>
              <a:rPr lang="ru-RU" i="0" dirty="0" smtClean="0"/>
              <a:t> 2015</a:t>
            </a:r>
            <a:r>
              <a:rPr lang="sr-Cyrl-CS" i="0" dirty="0" smtClean="0"/>
              <a:t>. </a:t>
            </a:r>
            <a:r>
              <a:rPr lang="ru-RU" i="0" dirty="0" smtClean="0"/>
              <a:t>године у извозу највише учествује Италија са 19,2%, затим Србија са </a:t>
            </a:r>
            <a:r>
              <a:rPr lang="sr-Cyrl-BA" i="0" dirty="0" smtClean="0"/>
              <a:t>12</a:t>
            </a:r>
            <a:r>
              <a:rPr lang="ru-RU" i="0" dirty="0" smtClean="0"/>
              <a:t>,6% и Њемачка</a:t>
            </a:r>
            <a:r>
              <a:rPr lang="ru-RU" i="0" baseline="0" dirty="0" smtClean="0"/>
              <a:t> </a:t>
            </a:r>
            <a:r>
              <a:rPr lang="ru-RU" i="0" dirty="0" smtClean="0"/>
              <a:t> са </a:t>
            </a:r>
            <a:r>
              <a:rPr lang="sr-Latn-BA" i="0" dirty="0" smtClean="0"/>
              <a:t>10</a:t>
            </a:r>
            <a:r>
              <a:rPr lang="ru-RU" i="0" dirty="0" smtClean="0"/>
              <a:t>,</a:t>
            </a:r>
            <a:r>
              <a:rPr lang="sr-Latn-BA" i="0" dirty="0" smtClean="0"/>
              <a:t>7</a:t>
            </a:r>
            <a:r>
              <a:rPr lang="ru-RU" i="0" dirty="0" smtClean="0"/>
              <a:t>%. </a:t>
            </a:r>
            <a:r>
              <a:rPr lang="sr-Cyrl-CS" i="0" dirty="0" smtClean="0"/>
              <a:t>У</a:t>
            </a:r>
            <a:r>
              <a:rPr lang="ru-RU" i="0" dirty="0" smtClean="0"/>
              <a:t> истом периоду у структури увоза највише учествује Србија са 17,0%, Италија са 13,2 %</a:t>
            </a:r>
            <a:r>
              <a:rPr lang="ru-RU" i="0" baseline="0" dirty="0" smtClean="0"/>
              <a:t> и </a:t>
            </a:r>
            <a:r>
              <a:rPr lang="ru-RU" i="0" dirty="0" smtClean="0"/>
              <a:t> </a:t>
            </a:r>
            <a:r>
              <a:rPr lang="sr-Cyrl-BA" i="0" dirty="0" smtClean="0"/>
              <a:t>Русија </a:t>
            </a:r>
            <a:r>
              <a:rPr lang="ru-RU" i="0" dirty="0" smtClean="0"/>
              <a:t>са 10,1%.</a:t>
            </a:r>
            <a:endParaRPr lang="en-US" i="0" dirty="0" smtClean="0"/>
          </a:p>
          <a:p>
            <a:endParaRPr lang="en-US" i="0" dirty="0" smtClean="0"/>
          </a:p>
          <a:p>
            <a:pPr algn="just"/>
            <a:r>
              <a:rPr lang="ru-RU" i="0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i="0" baseline="0" dirty="0" smtClean="0"/>
              <a:t> </a:t>
            </a:r>
            <a:r>
              <a:rPr lang="ru-RU" i="0" dirty="0" smtClean="0"/>
              <a:t>највећа покривеност увоза извозом у периоду јануар</a:t>
            </a:r>
            <a:r>
              <a:rPr lang="ru-RU" i="0" baseline="0" dirty="0" smtClean="0"/>
              <a:t> - фебруар</a:t>
            </a:r>
            <a:r>
              <a:rPr lang="sr-Cyrl-BA" i="0" baseline="0" dirty="0" smtClean="0"/>
              <a:t>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 остварена је са Црном Гором</a:t>
            </a:r>
            <a:r>
              <a:rPr lang="ru-RU" i="0" baseline="0" dirty="0" smtClean="0"/>
              <a:t>  </a:t>
            </a:r>
            <a:r>
              <a:rPr lang="ru-RU" i="0" dirty="0" smtClean="0"/>
              <a:t>и износи </a:t>
            </a:r>
            <a:r>
              <a:rPr lang="sr-Cyrl-BA" i="0" dirty="0" smtClean="0"/>
              <a:t>635</a:t>
            </a:r>
            <a:r>
              <a:rPr lang="en-US" i="0" dirty="0" smtClean="0"/>
              <a:t>,</a:t>
            </a:r>
            <a:r>
              <a:rPr lang="sr-Cyrl-CS" i="0" dirty="0" smtClean="0"/>
              <a:t>2</a:t>
            </a:r>
            <a:r>
              <a:rPr lang="ru-RU" i="0" dirty="0" smtClean="0"/>
              <a:t>%, док је најмања покривеност остварена са </a:t>
            </a:r>
            <a:r>
              <a:rPr lang="sr-Cyrl-BA" i="0" dirty="0" smtClean="0"/>
              <a:t>Бразилом </a:t>
            </a:r>
            <a:r>
              <a:rPr lang="ru-RU" i="0" dirty="0" smtClean="0"/>
              <a:t>0,0%.</a:t>
            </a:r>
            <a:endParaRPr lang="en-US" i="0" dirty="0" smtClean="0"/>
          </a:p>
          <a:p>
            <a:pPr algn="just"/>
            <a:r>
              <a:rPr lang="ru-RU" i="0" dirty="0" smtClean="0"/>
              <a:t>        </a:t>
            </a:r>
            <a:endParaRPr lang="en-US" i="0" dirty="0" smtClean="0"/>
          </a:p>
          <a:p>
            <a:pPr algn="just"/>
            <a:r>
              <a:rPr lang="ru-RU" i="0" dirty="0" smtClean="0"/>
              <a:t>У периоду јануар</a:t>
            </a:r>
            <a:r>
              <a:rPr lang="ru-RU" i="0" baseline="0" dirty="0" smtClean="0"/>
              <a:t> - фебруар</a:t>
            </a:r>
            <a:r>
              <a:rPr lang="sr-Cyrl-BA" i="0" baseline="0" dirty="0" smtClean="0"/>
              <a:t>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i="0" baseline="0" dirty="0" smtClean="0"/>
              <a:t> чланица)</a:t>
            </a:r>
            <a:r>
              <a:rPr lang="ru-RU" i="0" dirty="0" smtClean="0"/>
              <a:t> </a:t>
            </a:r>
            <a:r>
              <a:rPr lang="sr-Cyrl-BA" i="0" dirty="0" smtClean="0"/>
              <a:t>267 </a:t>
            </a:r>
            <a:r>
              <a:rPr lang="sr-Cyrl-CS" i="0" dirty="0" smtClean="0"/>
              <a:t>милиона</a:t>
            </a:r>
            <a:r>
              <a:rPr lang="ru-RU" i="0" dirty="0" smtClean="0"/>
              <a:t> КМ, и највише увозило из</a:t>
            </a:r>
            <a:r>
              <a:rPr lang="ru-RU" i="0" baseline="0" dirty="0" smtClean="0"/>
              <a:t> </a:t>
            </a:r>
            <a:r>
              <a:rPr lang="ru-RU" i="0" dirty="0" smtClean="0"/>
              <a:t>земаља </a:t>
            </a:r>
            <a:r>
              <a:rPr lang="ru-RU" i="0" smtClean="0"/>
              <a:t>Европске уније, </a:t>
            </a:r>
            <a:r>
              <a:rPr lang="ru-RU" i="0" dirty="0" smtClean="0"/>
              <a:t/>
            </a:r>
            <a:br>
              <a:rPr lang="ru-RU" i="0" dirty="0" smtClean="0"/>
            </a:br>
            <a:r>
              <a:rPr lang="ru-RU" i="0" dirty="0" smtClean="0"/>
              <a:t>у износу од 283 </a:t>
            </a:r>
            <a:r>
              <a:rPr lang="sr-Cyrl-CS" i="0" dirty="0" smtClean="0"/>
              <a:t>милиона</a:t>
            </a:r>
            <a:r>
              <a:rPr lang="ru-RU" i="0" dirty="0" smtClean="0"/>
              <a:t> КМ.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1974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фебруару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1 344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фебруар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фебруару 2015. реално је већа за 2,8%, док је у односу на јануар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2,5%.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просјечне нето плате у фебруару 2015. у односу на јануар 2015. дошло је углавном због великог броја субјеката који у јануару нису имали исплату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сада имају и притом имају висок просјек плате и запошљавају значајан број радника.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фебруару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1 272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фебруару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515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јануар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Информације и комуникације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48,4%,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,6%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фебруару 2015. године у односу на претходни мјесец, у просјеку су више за 0,2%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на годишњем нивоу ниже за 1,3%.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Више цијене у фебруару забиљежене су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(0,7%)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најећи утицај на раст су имале цијене воћа (8,6%) и поврћа (3,2%) због сезонских промјена, као и честе нивелације цијена код многих индустријских прехрамбених производа. Више цијене, забиљежене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проузроковане су вишим набавним цијенама појединих група лијекова (1,0%).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Становање, Комуникације,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фебруару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(0,7%) с тим да је број фебруарских снижења одјеће и обуће знатно мањи него у претходним мјесецима. Ниже цијене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(0,3%) усљед мањег броја акцијских цијена намјештаја (0,5%), апарата за домаћинство (0,2%), текстила за домаћинство и производа за чишћење и одржавање домаћинства (0,3%).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ниже цијене су посљедица снижених цијена у групи аудио-визуелна опрема (0,5%), затим у групи опрема за спорт, камповање и рекреацију (0,9%)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највећи проценат снижења забиљежен је у групи пакет аранжмани (10,5%).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Најмањи пад цијена (0,1%) забиљежен је у оквиру одјељака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7,0%.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2,9%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13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нетрајних производа за широку потрошњу за 10,9%, капиталних производа за 8,3% и трајних производа за широку потрошњу за 1,2%, док је производња интермедијарних производа мања за 0,7%.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јануаром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4,9%.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5,6%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биљежен пад од 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јануаром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десезонирана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капиталних производа већа је за 13,5%, енергије за 11,8%, нетрајних производа за широку потрошњу за 9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 и интермедијарних производа за 0,1%, док је производња трајних производа за широку потрошњу мања за 0,6%.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0,7%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јануар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фебруар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1,0%.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,4%,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0,1%.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i="0" dirty="0" smtClean="0"/>
              <a:t>Према подацима статистике спољне трговине у периоду </a:t>
            </a:r>
            <a:r>
              <a:rPr lang="sr-Cyrl-BA" i="0" dirty="0" smtClean="0"/>
              <a:t>јануар - фебруар </a:t>
            </a:r>
            <a:r>
              <a:rPr lang="ru-RU" i="0" dirty="0" smtClean="0"/>
              <a:t>2015</a:t>
            </a:r>
            <a:r>
              <a:rPr lang="sr-Cyrl-CS" i="0" dirty="0" smtClean="0"/>
              <a:t>. године </a:t>
            </a:r>
            <a:r>
              <a:rPr lang="ru-RU" b="0" i="0" dirty="0" smtClean="0"/>
              <a:t>обим робне размјене </a:t>
            </a:r>
            <a:r>
              <a:rPr lang="ru-RU" i="0" dirty="0" smtClean="0"/>
              <a:t>Републике</a:t>
            </a:r>
            <a:r>
              <a:rPr lang="ru-RU" i="0" baseline="0" dirty="0" smtClean="0"/>
              <a:t> </a:t>
            </a:r>
            <a:r>
              <a:rPr lang="ru-RU" i="0" dirty="0" smtClean="0"/>
              <a:t>Српске са иностранством износио</a:t>
            </a:r>
            <a:r>
              <a:rPr lang="ru-RU" i="0" baseline="0" dirty="0" smtClean="0"/>
              <a:t> је ок</a:t>
            </a:r>
            <a:r>
              <a:rPr lang="sr-Latn-CS" i="0" baseline="0" dirty="0" smtClean="0"/>
              <a:t>o</a:t>
            </a:r>
            <a:r>
              <a:rPr lang="sr-Latn-CS" b="0" i="0" baseline="0" dirty="0" smtClean="0"/>
              <a:t> </a:t>
            </a:r>
            <a:r>
              <a:rPr lang="sr-Latn-CS" b="0" i="0" dirty="0" smtClean="0"/>
              <a:t>939</a:t>
            </a:r>
            <a:r>
              <a:rPr lang="sr-Cyrl-BA" b="0" i="0" dirty="0" smtClean="0"/>
              <a:t> </a:t>
            </a:r>
            <a:r>
              <a:rPr lang="sr-Cyrl-CS" b="0" i="0" dirty="0" smtClean="0"/>
              <a:t>милион</a:t>
            </a:r>
            <a:r>
              <a:rPr lang="en-US" b="0" i="0" dirty="0" smtClean="0"/>
              <a:t>a</a:t>
            </a:r>
            <a:r>
              <a:rPr lang="ru-RU" b="0" i="0" dirty="0" smtClean="0"/>
              <a:t> КМ</a:t>
            </a:r>
            <a:r>
              <a:rPr lang="ru-RU" i="0" dirty="0" smtClean="0"/>
              <a:t>, од чега се на извоз</a:t>
            </a:r>
            <a:r>
              <a:rPr lang="en-US" i="0" baseline="0" dirty="0" smtClean="0"/>
              <a:t> </a:t>
            </a:r>
            <a:r>
              <a:rPr lang="ru-RU" i="0" dirty="0" smtClean="0"/>
              <a:t>односи</a:t>
            </a:r>
            <a:r>
              <a:rPr lang="en-US" i="0" dirty="0" smtClean="0"/>
              <a:t> </a:t>
            </a:r>
            <a:r>
              <a:rPr lang="sr-Cyrl-BA" i="0" dirty="0" smtClean="0"/>
              <a:t/>
            </a:r>
            <a:br>
              <a:rPr lang="sr-Cyrl-BA" i="0" dirty="0" smtClean="0"/>
            </a:br>
            <a:r>
              <a:rPr lang="sr-Latn-CS" i="0" dirty="0" smtClean="0"/>
              <a:t>371</a:t>
            </a:r>
            <a:r>
              <a:rPr lang="sr-Cyrl-BA" i="0" dirty="0" smtClean="0"/>
              <a:t> милион </a:t>
            </a:r>
            <a:r>
              <a:rPr lang="ru-RU" i="0" dirty="0" smtClean="0"/>
              <a:t>КМ, а на увоз </a:t>
            </a:r>
            <a:r>
              <a:rPr lang="sr-Latn-CS" i="0" dirty="0" smtClean="0"/>
              <a:t>568 </a:t>
            </a:r>
            <a:r>
              <a:rPr lang="sr-Cyrl-CS" i="0" dirty="0" smtClean="0"/>
              <a:t>милиона </a:t>
            </a:r>
            <a:r>
              <a:rPr lang="ru-RU" i="0" dirty="0" smtClean="0"/>
              <a:t>КМ.</a:t>
            </a:r>
            <a:r>
              <a:rPr lang="en-US" i="0" dirty="0" smtClean="0"/>
              <a:t> </a:t>
            </a:r>
            <a:r>
              <a:rPr lang="ru-RU" i="0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i="0" baseline="0" dirty="0" smtClean="0"/>
              <a:t> - фебруар </a:t>
            </a:r>
            <a:r>
              <a:rPr lang="ru-RU" i="0" dirty="0" smtClean="0"/>
              <a:t>2015</a:t>
            </a:r>
            <a:r>
              <a:rPr lang="sr-Cyrl-CS" i="0" dirty="0" smtClean="0"/>
              <a:t>. </a:t>
            </a:r>
            <a:r>
              <a:rPr lang="ru-RU" i="0" dirty="0" smtClean="0"/>
              <a:t>године, проценат покривеност увоза извозом била је </a:t>
            </a:r>
            <a:r>
              <a:rPr lang="sr-Latn-CS" i="0" dirty="0" smtClean="0"/>
              <a:t>65,2</a:t>
            </a:r>
            <a:r>
              <a:rPr lang="ru-RU" i="0" dirty="0" smtClean="0"/>
              <a:t>%. </a:t>
            </a:r>
            <a:endParaRPr lang="en-US" i="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6222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фебруару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2015. године повећан је за </a:t>
            </a:r>
            <a:r>
              <a:rPr lang="sr-Latn-BA" dirty="0" smtClean="0"/>
              <a:t>18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2014. године смањен  за 4,2%. Увоз је у </a:t>
            </a:r>
            <a:r>
              <a:rPr lang="sr-Cyrl-BA" dirty="0" smtClean="0"/>
              <a:t>фебруару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2014. године  смањен за 19,1%.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,1%</a:t>
            </a:r>
            <a:r>
              <a:rPr lang="ru-RU" dirty="0" smtClean="0"/>
              <a:t>, </a:t>
            </a:r>
            <a:r>
              <a:rPr lang="sr-Cyrl-BA" dirty="0" smtClean="0"/>
              <a:t>затим електрична енергија 5,6%</a:t>
            </a:r>
            <a:r>
              <a:rPr lang="en-US" dirty="0" smtClean="0"/>
              <a:t> </a:t>
            </a:r>
            <a:r>
              <a:rPr lang="sr-Cyrl-CS" dirty="0" smtClean="0"/>
              <a:t>и обрађено дрво са 4,7%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 9,4%,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дијелови обуће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8777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499067" y="1341438"/>
            <a:ext cx="28809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Latn-BA" sz="22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97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810345" y="3068960"/>
            <a:ext cx="1105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March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344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10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62778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2943" y="3170276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February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Health care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Furnishing and other equipment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increased  by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 adjusted industrial production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increased by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February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February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672" y="3573016"/>
            <a:ext cx="64087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855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FEBRUARY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475656" y="1579234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939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35597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588224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588224" y="1124744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4142959112"/>
              </p:ext>
            </p:extLst>
          </p:nvPr>
        </p:nvGraphicFramePr>
        <p:xfrm>
          <a:off x="2062512" y="1345904"/>
          <a:ext cx="6336704" cy="374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13943</TotalTime>
  <Words>1152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2088</cp:revision>
  <dcterms:created xsi:type="dcterms:W3CDTF">2004-12-13T09:54:15Z</dcterms:created>
  <dcterms:modified xsi:type="dcterms:W3CDTF">2015-03-20T11:36:23Z</dcterms:modified>
</cp:coreProperties>
</file>