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7"/>
  </p:notesMasterIdLst>
  <p:handoutMasterIdLst>
    <p:handoutMasterId r:id="rId18"/>
  </p:handoutMasterIdLst>
  <p:sldIdLst>
    <p:sldId id="262" r:id="rId2"/>
    <p:sldId id="373" r:id="rId3"/>
    <p:sldId id="374" r:id="rId4"/>
    <p:sldId id="375" r:id="rId5"/>
    <p:sldId id="376" r:id="rId6"/>
    <p:sldId id="364" r:id="rId7"/>
    <p:sldId id="303" r:id="rId8"/>
    <p:sldId id="265" r:id="rId9"/>
    <p:sldId id="266" r:id="rId10"/>
    <p:sldId id="368" r:id="rId11"/>
    <p:sldId id="369" r:id="rId12"/>
    <p:sldId id="377" r:id="rId13"/>
    <p:sldId id="378" r:id="rId14"/>
    <p:sldId id="379" r:id="rId15"/>
    <p:sldId id="329" r:id="rId16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62985" autoAdjust="0"/>
  </p:normalViewPr>
  <p:slideViewPr>
    <p:cSldViewPr>
      <p:cViewPr varScale="1">
        <p:scale>
          <a:sx n="73" d="100"/>
          <a:sy n="73" d="100"/>
        </p:scale>
        <p:origin x="280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XI</c:v>
                  </c:pt>
                  <c:pt idx="1">
                    <c:v>XII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V</c:v>
                  </c:pt>
                  <c:pt idx="7">
                    <c:v>VI</c:v>
                  </c:pt>
                  <c:pt idx="8">
                    <c:v>VII</c:v>
                  </c:pt>
                  <c:pt idx="9">
                    <c:v>VIII</c:v>
                  </c:pt>
                  <c:pt idx="10">
                    <c:v>IX</c:v>
                  </c:pt>
                  <c:pt idx="11">
                    <c:v>X</c:v>
                  </c:pt>
                  <c:pt idx="12">
                    <c:v>XI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827</c:v>
                </c:pt>
                <c:pt idx="1">
                  <c:v>836</c:v>
                </c:pt>
                <c:pt idx="2">
                  <c:v>812</c:v>
                </c:pt>
                <c:pt idx="3">
                  <c:v>834</c:v>
                </c:pt>
                <c:pt idx="4">
                  <c:v>831</c:v>
                </c:pt>
                <c:pt idx="5">
                  <c:v>835</c:v>
                </c:pt>
                <c:pt idx="6">
                  <c:v>832</c:v>
                </c:pt>
                <c:pt idx="7">
                  <c:v>843</c:v>
                </c:pt>
                <c:pt idx="8">
                  <c:v>834</c:v>
                </c:pt>
                <c:pt idx="9">
                  <c:v>834</c:v>
                </c:pt>
                <c:pt idx="10">
                  <c:v>834</c:v>
                </c:pt>
                <c:pt idx="11">
                  <c:v>824</c:v>
                </c:pt>
                <c:pt idx="12">
                  <c:v>824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8669984"/>
        <c:axId val="157859408"/>
      </c:lineChart>
      <c:catAx>
        <c:axId val="318669984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en-US"/>
          </a:p>
        </c:txPr>
        <c:crossAx val="157859408"/>
        <c:crosses val="autoZero"/>
        <c:auto val="1"/>
        <c:lblAlgn val="ctr"/>
        <c:lblOffset val="100"/>
        <c:noMultiLvlLbl val="0"/>
      </c:catAx>
      <c:valAx>
        <c:axId val="157859408"/>
        <c:scaling>
          <c:orientation val="minMax"/>
          <c:max val="900"/>
          <c:min val="6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en-US"/>
          </a:p>
        </c:txPr>
        <c:crossAx val="31866998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1509002675174"/>
          <c:y val="5.1400554097404488E-2"/>
          <c:w val="0.67503223824943859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zaNov2015!$A$2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zaNov2015!$B$1:$N$1</c:f>
              <c:strCache>
                <c:ptCount val="13"/>
                <c:pt idx="0">
                  <c:v>XI</c:v>
                </c:pt>
                <c:pt idx="1">
                  <c:v>XII</c:v>
                </c:pt>
                <c:pt idx="2">
                  <c:v>I</c:v>
                </c:pt>
                <c:pt idx="3">
                  <c:v>II</c:v>
                </c:pt>
                <c:pt idx="4">
                  <c:v>III</c:v>
                </c:pt>
                <c:pt idx="5">
                  <c:v>IV</c:v>
                </c:pt>
                <c:pt idx="6">
                  <c:v>V</c:v>
                </c:pt>
                <c:pt idx="7">
                  <c:v>VI</c:v>
                </c:pt>
                <c:pt idx="8">
                  <c:v>VII</c:v>
                </c:pt>
                <c:pt idx="9">
                  <c:v>VIII</c:v>
                </c:pt>
                <c:pt idx="10">
                  <c:v>IX</c:v>
                </c:pt>
                <c:pt idx="11">
                  <c:v>X</c:v>
                </c:pt>
                <c:pt idx="12">
                  <c:v>XI</c:v>
                </c:pt>
              </c:strCache>
            </c:strRef>
          </c:cat>
          <c:val>
            <c:numRef>
              <c:f>zaNov2015!$B$2:$N$2</c:f>
              <c:numCache>
                <c:formatCode>General</c:formatCode>
                <c:ptCount val="13"/>
                <c:pt idx="0">
                  <c:v>432236</c:v>
                </c:pt>
                <c:pt idx="1">
                  <c:v>434262</c:v>
                </c:pt>
                <c:pt idx="2">
                  <c:v>223273</c:v>
                </c:pt>
                <c:pt idx="3">
                  <c:v>345220</c:v>
                </c:pt>
                <c:pt idx="4">
                  <c:v>403648</c:v>
                </c:pt>
                <c:pt idx="5">
                  <c:v>355008</c:v>
                </c:pt>
                <c:pt idx="6">
                  <c:v>393112</c:v>
                </c:pt>
                <c:pt idx="7">
                  <c:v>372846</c:v>
                </c:pt>
                <c:pt idx="8">
                  <c:v>442035</c:v>
                </c:pt>
                <c:pt idx="9">
                  <c:v>336534</c:v>
                </c:pt>
                <c:pt idx="10">
                  <c:v>390519</c:v>
                </c:pt>
                <c:pt idx="11">
                  <c:v>389912</c:v>
                </c:pt>
                <c:pt idx="12">
                  <c:v>344727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zaNov2015!$A$3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zaNov2015!$B$1:$N$1</c:f>
              <c:strCache>
                <c:ptCount val="13"/>
                <c:pt idx="0">
                  <c:v>XI</c:v>
                </c:pt>
                <c:pt idx="1">
                  <c:v>XII</c:v>
                </c:pt>
                <c:pt idx="2">
                  <c:v>I</c:v>
                </c:pt>
                <c:pt idx="3">
                  <c:v>II</c:v>
                </c:pt>
                <c:pt idx="4">
                  <c:v>III</c:v>
                </c:pt>
                <c:pt idx="5">
                  <c:v>IV</c:v>
                </c:pt>
                <c:pt idx="6">
                  <c:v>V</c:v>
                </c:pt>
                <c:pt idx="7">
                  <c:v>VI</c:v>
                </c:pt>
                <c:pt idx="8">
                  <c:v>VII</c:v>
                </c:pt>
                <c:pt idx="9">
                  <c:v>VIII</c:v>
                </c:pt>
                <c:pt idx="10">
                  <c:v>IX</c:v>
                </c:pt>
                <c:pt idx="11">
                  <c:v>X</c:v>
                </c:pt>
                <c:pt idx="12">
                  <c:v>XI</c:v>
                </c:pt>
              </c:strCache>
            </c:strRef>
          </c:cat>
          <c:val>
            <c:numRef>
              <c:f>zaNov2015!$B$3:$N$3</c:f>
              <c:numCache>
                <c:formatCode>0</c:formatCode>
                <c:ptCount val="13"/>
                <c:pt idx="0">
                  <c:v>229828</c:v>
                </c:pt>
                <c:pt idx="1">
                  <c:v>206415</c:v>
                </c:pt>
                <c:pt idx="2">
                  <c:v>169611</c:v>
                </c:pt>
                <c:pt idx="3">
                  <c:v>201203</c:v>
                </c:pt>
                <c:pt idx="4">
                  <c:v>214811</c:v>
                </c:pt>
                <c:pt idx="5">
                  <c:v>209561</c:v>
                </c:pt>
                <c:pt idx="6">
                  <c:v>207541</c:v>
                </c:pt>
                <c:pt idx="7">
                  <c:v>238678</c:v>
                </c:pt>
                <c:pt idx="8">
                  <c:v>243048</c:v>
                </c:pt>
                <c:pt idx="9">
                  <c:v>201596</c:v>
                </c:pt>
                <c:pt idx="10">
                  <c:v>237616</c:v>
                </c:pt>
                <c:pt idx="11">
                  <c:v>240797</c:v>
                </c:pt>
                <c:pt idx="12">
                  <c:v>202399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860584"/>
        <c:axId val="157860976"/>
      </c:lineChart>
      <c:catAx>
        <c:axId val="157860584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en-US"/>
          </a:p>
        </c:txPr>
        <c:crossAx val="157860976"/>
        <c:crosses val="autoZero"/>
        <c:auto val="1"/>
        <c:lblAlgn val="ctr"/>
        <c:lblOffset val="100"/>
        <c:noMultiLvlLbl val="0"/>
      </c:catAx>
      <c:valAx>
        <c:axId val="157860976"/>
        <c:scaling>
          <c:orientation val="minMax"/>
        </c:scaling>
        <c:delete val="0"/>
        <c:axPos val="l"/>
        <c:majorGridlines/>
        <c:numFmt formatCode="#\ ##0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en-US"/>
          </a:p>
        </c:txPr>
        <c:crossAx val="157860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45917376765877"/>
          <c:y val="0.34220861281228737"/>
          <c:w val="0.16230180131593139"/>
          <c:h val="0.1901782832701468"/>
        </c:manualLayout>
      </c:layout>
      <c:overlay val="0"/>
      <c:txPr>
        <a:bodyPr/>
        <a:lstStyle/>
        <a:p>
          <a:pPr>
            <a:defRPr sz="800"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0.75559</cdr:y>
    </cdr:from>
    <cdr:to>
      <cdr:x>1</cdr:x>
      <cdr:y>0.92364</cdr:y>
    </cdr:to>
    <cdr:pic>
      <cdr:nvPicPr>
        <cdr:cNvPr id="2" name="Picture 1"/>
        <cdr:cNvPicPr/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-2834431" y="2072724"/>
          <a:ext cx="4572000" cy="46101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0.87445</cdr:x>
      <cdr:y>0.34392</cdr:y>
    </cdr:from>
    <cdr:to>
      <cdr:x>1</cdr:x>
      <cdr:y>0.42701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4513340" y="1019145"/>
          <a:ext cx="648024" cy="24624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 smtClean="0">
              <a:latin typeface="Arial Narrow" pitchFamily="34" charset="0"/>
            </a:rPr>
            <a:t>import</a:t>
          </a:r>
          <a:endParaRPr lang="en-US" sz="1000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0.87445</cdr:x>
      <cdr:y>0.45522</cdr:y>
    </cdr:from>
    <cdr:to>
      <cdr:x>1</cdr:x>
      <cdr:y>0.53831</cdr:y>
    </cdr:to>
    <cdr:sp macro="" textlink="">
      <cdr:nvSpPr>
        <cdr:cNvPr id="3" name="TextBox 14"/>
        <cdr:cNvSpPr txBox="1"/>
      </cdr:nvSpPr>
      <cdr:spPr>
        <a:xfrm xmlns:a="http://schemas.openxmlformats.org/drawingml/2006/main">
          <a:off x="4513367" y="1348988"/>
          <a:ext cx="647997" cy="24622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sz="1000" dirty="0" smtClean="0">
              <a:latin typeface="Arial Narrow" pitchFamily="34" charset="0"/>
            </a:rPr>
            <a:t>export</a:t>
          </a:r>
          <a:endParaRPr lang="en-US" sz="1000" dirty="0">
            <a:latin typeface="Arial Narrow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12/23/2015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97515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индустријска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јануар-новембар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истим периодом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3,0%. У подручју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камена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од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индустрији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раст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2,6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у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Производњи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снабдијевању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електричном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енергијом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гасом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паром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климатизацији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према главним индустријским групама по основу економске намјене производа,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јануар-новембар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истим периодом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производња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нетрајних производа за широку потрошњу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већа је за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6,2%, интермедијарних производа за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5,2%,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трајних производа за широку потрошњу за 4,1% и енергије за 2,4%, док је производња капиталних производа мања за 7,8%.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819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новембру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2015.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већи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за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односу на исти мјесец прошле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0,6%, док је у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односу 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октобар 2015.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мањи за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0,3%.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 - новембар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2015. године, у односу на исти период прошле године,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 је за 1,3%. У истом периоду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раст од 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,7%,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1,8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и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1,1%.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3963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 периоду </a:t>
            </a:r>
            <a:r>
              <a:rPr lang="sr-Cyrl-BA" dirty="0" smtClean="0"/>
              <a:t>јануар-новембар</a:t>
            </a:r>
            <a:r>
              <a:rPr lang="sr-Cyrl-BA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Latn-BA" b="0" dirty="0" smtClean="0"/>
              <a:t>6</a:t>
            </a:r>
            <a:r>
              <a:rPr lang="sr-Cyrl-BA" b="0" dirty="0" smtClean="0"/>
              <a:t> милијарди</a:t>
            </a:r>
            <a:r>
              <a:rPr lang="sr-Cyrl-BA" b="0" baseline="0" dirty="0" smtClean="0"/>
              <a:t> </a:t>
            </a:r>
            <a:r>
              <a:rPr lang="sr-Latn-BA" b="0" baseline="0" dirty="0" smtClean="0"/>
              <a:t>364 </a:t>
            </a:r>
            <a:r>
              <a:rPr lang="sr-Cyrl-CS" b="0" dirty="0" smtClean="0"/>
              <a:t>милиона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BA" dirty="0" smtClean="0"/>
              <a:t>двије милијарде </a:t>
            </a:r>
            <a:r>
              <a:rPr lang="sr-Latn-BA" dirty="0" smtClean="0"/>
              <a:t>367 </a:t>
            </a:r>
            <a:r>
              <a:rPr lang="sr-Cyrl-BA" dirty="0" smtClean="0"/>
              <a:t>милиона </a:t>
            </a:r>
            <a:r>
              <a:rPr lang="ru-RU" dirty="0" smtClean="0"/>
              <a:t>КМ, а на увоз три милијарде </a:t>
            </a:r>
            <a:r>
              <a:rPr lang="sr-Latn-BA" dirty="0" smtClean="0"/>
              <a:t>997 </a:t>
            </a:r>
            <a:r>
              <a:rPr lang="sr-Cyrl-CS" dirty="0" smtClean="0"/>
              <a:t>милион</a:t>
            </a:r>
            <a:r>
              <a:rPr lang="sr-Latn-BA" dirty="0" smtClean="0"/>
              <a:t>a</a:t>
            </a:r>
            <a:r>
              <a:rPr lang="sr-Cyrl-CS" dirty="0" smtClean="0"/>
              <a:t>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r>
              <a:rPr lang="ru-RU" dirty="0" smtClean="0"/>
              <a:t>У оквиру укупно остварене робне размјене Републике Српске са иностранством у периоду </a:t>
            </a:r>
            <a:r>
              <a:rPr lang="sr-Cyrl-BA" dirty="0" smtClean="0"/>
              <a:t>јануар-новембар</a:t>
            </a:r>
            <a:r>
              <a:rPr lang="sr-Cyrl-BA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 увоза извозом био је 59,</a:t>
            </a:r>
            <a:r>
              <a:rPr lang="sr-Latn-BA" dirty="0" smtClean="0"/>
              <a:t>2</a:t>
            </a:r>
            <a:r>
              <a:rPr lang="ru-RU" dirty="0" smtClean="0"/>
              <a:t>%. 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0096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dirty="0" smtClean="0"/>
              <a:t>новембру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октобар </a:t>
            </a:r>
            <a:r>
              <a:rPr lang="ru-RU" dirty="0" smtClean="0"/>
              <a:t>2015. године смањен је за </a:t>
            </a:r>
            <a:r>
              <a:rPr lang="sr-Cyrl-BA" dirty="0" smtClean="0"/>
              <a:t>1</a:t>
            </a:r>
            <a:r>
              <a:rPr lang="sr-Latn-BA" dirty="0" smtClean="0"/>
              <a:t>5</a:t>
            </a:r>
            <a:r>
              <a:rPr lang="ru-RU" dirty="0" smtClean="0"/>
              <a:t>,</a:t>
            </a:r>
            <a:r>
              <a:rPr lang="sr-Latn-BA" dirty="0" smtClean="0"/>
              <a:t>9</a:t>
            </a:r>
            <a:r>
              <a:rPr lang="ru-RU" dirty="0" smtClean="0"/>
              <a:t>%, док је у односу на </a:t>
            </a:r>
            <a:r>
              <a:rPr lang="sr-Cyrl-BA" dirty="0" smtClean="0"/>
              <a:t>новембар </a:t>
            </a:r>
            <a:r>
              <a:rPr lang="ru-RU" dirty="0" smtClean="0"/>
              <a:t>2014. године смањен за </a:t>
            </a:r>
            <a:r>
              <a:rPr lang="sr-Latn-BA" dirty="0" smtClean="0"/>
              <a:t>11</a:t>
            </a:r>
            <a:r>
              <a:rPr lang="ru-RU" dirty="0" smtClean="0"/>
              <a:t>,</a:t>
            </a:r>
            <a:r>
              <a:rPr lang="sr-Latn-BA" dirty="0" smtClean="0"/>
              <a:t>9</a:t>
            </a:r>
            <a:r>
              <a:rPr lang="ru-RU" dirty="0" smtClean="0"/>
              <a:t>%. Увоз је у </a:t>
            </a:r>
            <a:r>
              <a:rPr lang="sr-Cyrl-BA" dirty="0" smtClean="0"/>
              <a:t>новембру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октобар </a:t>
            </a:r>
            <a:r>
              <a:rPr lang="ru-RU" dirty="0" smtClean="0"/>
              <a:t>2015. године смањен за </a:t>
            </a:r>
            <a:r>
              <a:rPr lang="sr-Latn-BA" dirty="0" smtClean="0"/>
              <a:t>11</a:t>
            </a:r>
            <a:r>
              <a:rPr lang="sr-Cyrl-BA" dirty="0" smtClean="0"/>
              <a:t>,</a:t>
            </a:r>
            <a:r>
              <a:rPr lang="sr-Latn-BA" dirty="0" smtClean="0"/>
              <a:t>6</a:t>
            </a:r>
            <a:r>
              <a:rPr lang="ru-RU" dirty="0" smtClean="0"/>
              <a:t>%, док је у односу на </a:t>
            </a:r>
            <a:r>
              <a:rPr lang="sr-Cyrl-BA" dirty="0" smtClean="0"/>
              <a:t>новембар </a:t>
            </a:r>
            <a:r>
              <a:rPr lang="ru-RU" dirty="0" smtClean="0"/>
              <a:t>2014. године смањен за 2</a:t>
            </a:r>
            <a:r>
              <a:rPr lang="sr-Latn-BA" dirty="0" smtClean="0"/>
              <a:t>0</a:t>
            </a:r>
            <a:r>
              <a:rPr lang="ru-RU" dirty="0" smtClean="0"/>
              <a:t>,</a:t>
            </a:r>
            <a:r>
              <a:rPr lang="sr-Latn-BA" dirty="0" smtClean="0"/>
              <a:t>2</a:t>
            </a:r>
            <a:r>
              <a:rPr lang="ru-RU" dirty="0" smtClean="0"/>
              <a:t>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Посматрано по групама производа, у периоду</a:t>
            </a:r>
            <a:r>
              <a:rPr lang="ru-RU" baseline="0" dirty="0" smtClean="0"/>
              <a:t> јануар-новембар </a:t>
            </a:r>
            <a:r>
              <a:rPr lang="ru-RU" dirty="0" smtClean="0"/>
              <a:t>2015.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Cyrl-BA" dirty="0" smtClean="0"/>
              <a:t>обрађено дрво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sr-Cyrl-BA" dirty="0" smtClean="0"/>
              <a:t>,</a:t>
            </a:r>
            <a:r>
              <a:rPr lang="sr-Latn-BA" dirty="0" smtClean="0"/>
              <a:t>3</a:t>
            </a:r>
            <a:r>
              <a:rPr lang="sr-Cyrl-BA" dirty="0" smtClean="0"/>
              <a:t>%</a:t>
            </a:r>
            <a:r>
              <a:rPr lang="ru-RU" dirty="0" smtClean="0"/>
              <a:t>, </a:t>
            </a:r>
            <a:r>
              <a:rPr lang="sr-Cyrl-BA" dirty="0" smtClean="0"/>
              <a:t>затим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са по </a:t>
            </a:r>
            <a:r>
              <a:rPr lang="sr-Cyrl-BA" dirty="0" smtClean="0"/>
              <a:t>6,</a:t>
            </a:r>
            <a:r>
              <a:rPr lang="sr-Latn-BA" dirty="0" smtClean="0"/>
              <a:t>3</a:t>
            </a:r>
            <a:r>
              <a:rPr lang="sr-Cyrl-BA" dirty="0" smtClean="0"/>
              <a:t>% и дијелови обуће</a:t>
            </a:r>
            <a:r>
              <a:rPr lang="sr-Cyrl-BA" baseline="0" dirty="0" smtClean="0"/>
              <a:t> </a:t>
            </a:r>
            <a:r>
              <a:rPr lang="sr-Cyrl-BA" dirty="0" smtClean="0"/>
              <a:t>4,</a:t>
            </a:r>
            <a:r>
              <a:rPr lang="sr-Latn-BA" dirty="0" smtClean="0"/>
              <a:t>5</a:t>
            </a:r>
            <a:r>
              <a:rPr lang="sr-Cyrl-BA" dirty="0" smtClean="0"/>
              <a:t>%.</a:t>
            </a:r>
            <a:r>
              <a:rPr lang="ru-RU" dirty="0" smtClean="0"/>
              <a:t> 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1</a:t>
            </a:r>
            <a:r>
              <a:rPr lang="sr-Latn-BA" baseline="0" dirty="0" smtClean="0"/>
              <a:t>5</a:t>
            </a:r>
            <a:r>
              <a:rPr lang="sr-Cyrl-BA" dirty="0" smtClean="0"/>
              <a:t>,</a:t>
            </a:r>
            <a:r>
              <a:rPr lang="sr-Latn-BA" dirty="0" smtClean="0"/>
              <a:t>1</a:t>
            </a:r>
            <a:r>
              <a:rPr lang="sr-Cyrl-BA" dirty="0" smtClean="0"/>
              <a:t>%, потом слиједе лијекови 3,</a:t>
            </a:r>
            <a:r>
              <a:rPr lang="sr-Latn-BA" dirty="0" smtClean="0"/>
              <a:t>8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Cyrl-BA" baseline="0" dirty="0" smtClean="0"/>
              <a:t> </a:t>
            </a:r>
            <a:r>
              <a:rPr lang="sr-Latn-BA" baseline="0" dirty="0" smtClean="0"/>
              <a:t>1</a:t>
            </a:r>
            <a:r>
              <a:rPr lang="ru-RU" dirty="0" smtClean="0"/>
              <a:t>,</a:t>
            </a:r>
            <a:r>
              <a:rPr lang="sr-Latn-BA" dirty="0" smtClean="0"/>
              <a:t>9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4116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у периоду јануар-новембар 2015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18,</a:t>
            </a:r>
            <a:r>
              <a:rPr lang="sr-Latn-BA" dirty="0" smtClean="0"/>
              <a:t>2</a:t>
            </a:r>
            <a:r>
              <a:rPr lang="ru-RU" dirty="0" smtClean="0"/>
              <a:t>%, затим Србија са </a:t>
            </a:r>
            <a:r>
              <a:rPr lang="sr-Cyrl-BA" dirty="0" smtClean="0"/>
              <a:t>13</a:t>
            </a:r>
            <a:r>
              <a:rPr lang="ru-RU" dirty="0" smtClean="0"/>
              <a:t>,1% и Њемачка са 10,</a:t>
            </a:r>
            <a:r>
              <a:rPr lang="sr-Latn-BA" dirty="0" smtClean="0"/>
              <a:t>6</a:t>
            </a:r>
            <a:r>
              <a:rPr lang="ru-RU" dirty="0" smtClean="0"/>
              <a:t>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17,4%, </a:t>
            </a:r>
            <a:r>
              <a:rPr lang="sr-Cyrl-BA" dirty="0" smtClean="0"/>
              <a:t>Русија </a:t>
            </a:r>
            <a:r>
              <a:rPr lang="ru-RU" dirty="0" smtClean="0"/>
              <a:t>са 16,</a:t>
            </a:r>
            <a:r>
              <a:rPr lang="sr-Latn-BA" dirty="0" smtClean="0"/>
              <a:t>3</a:t>
            </a:r>
            <a:r>
              <a:rPr lang="ru-RU" dirty="0" smtClean="0"/>
              <a:t>% и Италија са 12,2%.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у периоду јануар-новембар 2015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Црном Гором и износи </a:t>
            </a:r>
            <a:r>
              <a:rPr lang="sr-Latn-BA" dirty="0" smtClean="0"/>
              <a:t>481</a:t>
            </a:r>
            <a:r>
              <a:rPr lang="en-US" dirty="0" smtClean="0"/>
              <a:t>,</a:t>
            </a:r>
            <a:r>
              <a:rPr lang="sr-Latn-BA" dirty="0" smtClean="0"/>
              <a:t>1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Русијом 2</a:t>
            </a:r>
            <a:r>
              <a:rPr lang="ru-RU" dirty="0" smtClean="0"/>
              <a:t>,</a:t>
            </a:r>
            <a:r>
              <a:rPr lang="sr-Latn-BA" dirty="0" smtClean="0"/>
              <a:t>8</a:t>
            </a:r>
            <a:r>
              <a:rPr lang="ru-RU" dirty="0" smtClean="0"/>
              <a:t>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  периоду јануар-новембар 2015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милијарду и </a:t>
            </a:r>
            <a:r>
              <a:rPr lang="sr-Latn-BA" dirty="0" smtClean="0"/>
              <a:t>724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 такође из земаља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 милијарду и </a:t>
            </a:r>
            <a:r>
              <a:rPr lang="sr-Latn-BA" dirty="0" smtClean="0"/>
              <a:t>929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37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2014. ј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издаци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(издаци буџета Репулике Српске и јединица локалне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самоуправе)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формално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образовање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износили су око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42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милиона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КМ или 4,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од БДП.  Издаци за формално образовање у бруто домаћем производу већи су за 0,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у односу на 2013. годину.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укупног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износа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јавних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издатака у 2014. години 95,6% алоцирано је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директно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образовним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наставним институцијама и ненаставним образовним институцијама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Такође, од укупног износа јавних издатака 4,4% плаћено је за стипендије и награде ђацима и студентима/домаћинствима и  субвенционисање превоза ученика од куће до школе и обрнуто, као и за набавку уџбеника од стране републичке власти и јединица локалне самоуправе.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6282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Укупни издаци (јавни, приватни и средства из иностранства) за образовне институције у 2014. години износили су око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47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милиона КМ или 5,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од БДП. У структури укупних издатака, јавни издаци учествују 8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4,9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%, приватни издаци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12,8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и средства из иностранства 2,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%. У односу на 2013. годину приватни издаци су смањени за 1,9%, док су средства из иностранства повећана за 2%. У структури укупних  издатака, предшколско образовање учествује са 6,3%, основно 45,0%, средње 19,6%, високо 29,1%.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Укупни  издаци  за формално образовање према сврси потрошње у 2014. години износили су око 514 милиона КМ, а обухвтају јавне, приватне издатаке и средства из иностранства за образовне установе и издатке домаћинстава за одређене робе и услуге изван образовних установа. Од укупног износа издатака, око 490 милиона КМ или 98,7% односило се на текуће издатке (материјални трошкови, бруто плате и издатке домаћинстава за одређене робе и услуге изван образовних установа који износе 7,4%), а 24 милиона КМ или 4,7% на капиталне издатке.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2096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Републици Српској у 2015. години рачунар користи 47,8% домаћинстава, што је за 3,5% више у односу на претходну годину. Од укупног броја, интернет прикључак има 59,0% домаћинстава, што је за 11,8% више у односу на претходну годину. Рачунар користи 46,6% лица, а интернет 45,9% лица, што представља повећање од око три одсто.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Посматрајући референтно тромјесечје, које се односи на период од јуна до августа ове године, 75,7% лица свакодневно је користило рачунар, а 80,0% лица свакодневно је приступило интернету.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основу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резултата истраживања може се закључити да су међу корисницима рачунара и интернета највише заступљена лица старости 16-24 године и лица високог образовања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algn="just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алог на друштвеним мрежама (Facebook, Twitter и сл.) има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78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8%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популације старости од 16-24 године.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B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аступљеност свих информационо-комуникационих уређаја у домаћинствима је у порасту, тако да мобилни телефон користи 83,7% лица, што је за 7,1% више у односу на претходну годину.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459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Резултати истраживања у предузећима показују да у 2015. години, 100% предузећа користи рачунар у свом пословању. Употреба информационо-комуникационих технологија (коришћење рачунара, приступ интернету, посједовање веб сајта) најзаступљенија је код предузећа из области информисања и комуникација, те финансијским институцијама (100,0%).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Приступ интернету има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98,5%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предузећа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што представља повећање од 0,7% у односу на  претходну годину. Веб сајт је заступљен код 61% предузећа, док 34,6% предузећа користи неку од друштвених мрежа у пословне сврхе.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8885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исплаћена у новембру 2015. године износи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824 КМ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бруто плата 1 328 КМ.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новембар 2014.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просјечна нето плата исплаћена у новембру 2015. реално је већа за 1,8%, док је у односу на октобар 2015. године реално већа за 0,3%.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подручјима, у новембру 2015. године, највиша просјечна нето плата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износи 1 265 КМ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најнижа просјечна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плата у новембру 2015. исплаћена је у подручју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Административне и помоћне услужне дјелатности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516 КМ.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новембру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2015. године, у односу на октобар 2015, номинални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 нето плате забиљежен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4,2%,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Пољопривреда, шумарство и риболов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2,1%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Дјелатности здравствене заштите и социјалног рада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1,7%.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оминалном износу, забиљежено је у подручјима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2,7%,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Јавна управа и одбрана; обавезно социјално осигурање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1,1%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Трговина на велико и на мало, поправка моторних возила и мотоцикала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0,8%.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новембру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2015. године у односу на претходни мјесец, у просјеку, су ниже за 0,2%, док су на годишњем нивоу, у просјеку, ниже за 2,0%.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dirty="0" smtClean="0"/>
          </a:p>
          <a:p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12 главних одјељака производа и услуга, више цијене забиљежене су у три, ниже цијене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пет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док су цијене у четири одјељака, у просјеку,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раст забиљежен је 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Ресторани и хотели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(2,5%) усљед више цијене студентског смјештаја у групи услуге смјештаја (4,5%) као и више цијене оброка у студенској кантини, у оквиру групе угоститељске услуге (1,4%). Нешто блажи раст цијена забиљежен је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Алкохолна пића и дуван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(0,1%), конкретно у групи алкохолна пића (0,3%) усљед виших набавних цијена, те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такође 0,1%.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одјељцима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Одјећа и обућа, Становање, Комуникације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су, у просјеку,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пад цијена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новембр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забиљежен је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(0,9%), у групи производи за одржавање личне хигијене (2,3%) због разних врста попуста, затим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Превоз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(0,7%) усљед и даље присутног тренда нижих набавних цијена горива и мазива, потом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Храна и безалкохолна пића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(0,4%) гдје су такође, забиљежене разне акцијске и трајно ниске цијене на појединачним производима. Нешто блажи пад цијена забиљежен је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Намјештај и покућство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(0,3%), у групи апарати за домаћинство, због снижених цијена у оквиру разних попуста који почињу крајем године.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600" b="1" dirty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2000" b="1" dirty="0">
                <a:solidFill>
                  <a:srgbClr val="495778"/>
                </a:solidFill>
                <a:latin typeface="Arial Narrow" pitchFamily="34" charset="0"/>
              </a:rPr>
              <a:t>Radmila Čičković, PhD</a:t>
            </a:r>
            <a:r>
              <a:rPr lang="sr-Latn-CS" sz="2000" dirty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2000" dirty="0">
                <a:solidFill>
                  <a:srgbClr val="495778"/>
                </a:solidFill>
                <a:latin typeface="Arial Narrow" pitchFamily="34" charset="0"/>
              </a:rPr>
              <a:t>Republika Srpska Institute of Statistics, Director General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 smtClean="0">
                <a:solidFill>
                  <a:srgbClr val="495778"/>
                </a:solidFill>
              </a:rPr>
              <a:t> </a:t>
            </a:r>
            <a:endParaRPr lang="sr-Latn-CS" sz="1600" dirty="0">
              <a:solidFill>
                <a:srgbClr val="495778"/>
              </a:solidFill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177675" y="1341438"/>
            <a:ext cx="3523722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4</a:t>
            </a:r>
            <a:r>
              <a:rPr lang="en-US" sz="3400" baseline="30000" dirty="0" err="1" smtClean="0">
                <a:solidFill>
                  <a:schemeClr val="tx2"/>
                </a:solidFill>
                <a:latin typeface="Arial Narrow" pitchFamily="34" charset="0"/>
              </a:rPr>
              <a:t>th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 December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2015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Working-day adjusted industrial production</a:t>
            </a:r>
          </a:p>
          <a:p>
            <a:r>
              <a:rPr lang="sr-Cyrl-C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en-U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January</a:t>
            </a:r>
            <a:r>
              <a:rPr lang="sr-Cyrl-C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-</a:t>
            </a:r>
            <a:r>
              <a:rPr lang="en-U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November</a:t>
            </a:r>
            <a:r>
              <a:rPr lang="sr-Latn-BA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Latn-BA" sz="2400" dirty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2400" dirty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en-US" sz="2400" dirty="0">
                <a:solidFill>
                  <a:schemeClr val="tx2"/>
                </a:solidFill>
                <a:latin typeface="Arial Narrow" panose="020B0606020202030204" pitchFamily="34" charset="0"/>
              </a:rPr>
              <a:t>5</a:t>
            </a:r>
            <a:r>
              <a:rPr lang="sr-Latn-BA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</a:t>
            </a:r>
            <a:r>
              <a:rPr lang="en-U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January</a:t>
            </a:r>
            <a:r>
              <a:rPr lang="sr-Cyrl-C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-</a:t>
            </a:r>
            <a:r>
              <a:rPr lang="en-U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November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en-U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4</a:t>
            </a:r>
            <a:r>
              <a:rPr lang="hr-HR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sr-Cyrl-C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endParaRPr lang="en-US" sz="24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sr-Cyrl-CS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3</a:t>
            </a:r>
            <a:r>
              <a:rPr lang="en-US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r>
              <a:rPr lang="sr-Cyrl-CS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0%</a:t>
            </a:r>
            <a:r>
              <a:rPr lang="en-US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higher</a:t>
            </a:r>
            <a:endParaRPr lang="en-US" sz="24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sr-Latn-BA" sz="28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5504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INDEX OF INDUSTRIAL PRODUCTION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7056784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</a:rPr>
              <a:t>JANUARY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</a:rPr>
              <a:t>-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</a:rPr>
              <a:t>NOVEMBER</a:t>
            </a:r>
            <a:r>
              <a:rPr lang="sr-Latn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5</a:t>
            </a:r>
            <a:r>
              <a:rPr lang="sr-Latn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/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</a:rPr>
              <a:t>JANUARY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</a:rPr>
              <a:t>-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</a:rPr>
              <a:t>NOVEMBER</a:t>
            </a:r>
            <a:r>
              <a:rPr lang="en-U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201</a:t>
            </a:r>
            <a:r>
              <a:rPr lang="sr-Cyrl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4</a:t>
            </a:r>
            <a:endParaRPr lang="ru-RU" sz="2400" b="1" dirty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en-US" sz="2400" dirty="0">
              <a:cs typeface="Tahoma" pitchFamily="34" charset="0"/>
            </a:endParaRPr>
          </a:p>
          <a:p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Number of employees in industry </a:t>
            </a:r>
            <a:r>
              <a:rPr lang="en-U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increased by </a:t>
            </a:r>
            <a:r>
              <a:rPr lang="sr-Latn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1</a:t>
            </a:r>
            <a:r>
              <a:rPr lang="en-US" sz="2600" b="1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3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EMPLOYEES IN INDUSTRY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941888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684118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Coverage of import with export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59</a:t>
            </a: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475656" y="764704"/>
            <a:ext cx="3633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JANUARY-NOVEMBER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Volume of external trade of </a:t>
            </a:r>
            <a:r>
              <a:rPr lang="en-US" sz="2400" dirty="0" err="1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Republika</a:t>
            </a:r>
            <a:r>
              <a:rPr lang="en-US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Srpska</a:t>
            </a:r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  </a:t>
            </a:r>
            <a:endParaRPr lang="en-US" sz="24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.4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billion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EXPORT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about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2.4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billion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IMPORT </a:t>
            </a: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about</a:t>
            </a:r>
            <a:r>
              <a:rPr lang="en-US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billion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0449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3215925" y="5301208"/>
            <a:ext cx="30246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Graph 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2. </a:t>
            </a:r>
            <a:r>
              <a:rPr lang="en-U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Export and import by month</a:t>
            </a:r>
            <a:endParaRPr lang="en-US" sz="1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275856" y="4797152"/>
            <a:ext cx="5760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800" dirty="0" smtClean="0">
                <a:solidFill>
                  <a:srgbClr val="064488"/>
                </a:solidFill>
                <a:latin typeface="Arial Narrow" pitchFamily="34" charset="0"/>
              </a:rPr>
              <a:t>2014.</a:t>
            </a:r>
            <a:endParaRPr lang="en-US" sz="8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5620545" y="4710769"/>
            <a:ext cx="57606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800" dirty="0" smtClean="0">
                <a:solidFill>
                  <a:srgbClr val="064488"/>
                </a:solidFill>
                <a:latin typeface="Arial Narrow" pitchFamily="34" charset="0"/>
              </a:rPr>
              <a:t>2015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2195736" y="1556792"/>
            <a:ext cx="7441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64488"/>
                </a:solidFill>
                <a:latin typeface="Arial Narrow" pitchFamily="34" charset="0"/>
              </a:rPr>
              <a:t>thous</a:t>
            </a:r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69295"/>
              </p:ext>
            </p:extLst>
          </p:nvPr>
        </p:nvGraphicFramePr>
        <p:xfrm>
          <a:off x="2506980" y="1833791"/>
          <a:ext cx="5161364" cy="2963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60071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JANUARY –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NOVEMBER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Italy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18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or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432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BA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13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1%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310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Germany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10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1099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EXPORT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Србија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17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4%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696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BA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Russia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6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3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651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Italy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2%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 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486 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1224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IMPORT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2472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4</a:t>
            </a:r>
            <a:r>
              <a:rPr lang="en-US" sz="3400" baseline="30000" dirty="0" err="1" smtClean="0">
                <a:solidFill>
                  <a:schemeClr val="tx2"/>
                </a:solidFill>
                <a:latin typeface="Arial Narrow" pitchFamily="34" charset="0"/>
              </a:rPr>
              <a:t>th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 December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2015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400" b="1" dirty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thematics_concept_collage.jpg"/>
          <p:cNvPicPr/>
          <p:nvPr/>
        </p:nvPicPr>
        <p:blipFill>
          <a:blip r:embed="rId3" cstate="print"/>
          <a:srcRect t="32410" b="31869"/>
          <a:stretch>
            <a:fillRect/>
          </a:stretch>
        </p:blipFill>
        <p:spPr>
          <a:xfrm>
            <a:off x="1172151" y="4845051"/>
            <a:ext cx="8025765" cy="2012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Latn-BA" sz="2000" b="1" dirty="0" smtClean="0">
                <a:solidFill>
                  <a:srgbClr val="495778"/>
                </a:solidFill>
                <a:latin typeface="Arial Narrow" pitchFamily="34" charset="0"/>
              </a:rPr>
              <a:t>FINANCIAL STATISTICS OF EDUCATION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BA" sz="2600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Total public expenditure for formal education approximately </a:t>
            </a:r>
            <a:r>
              <a:rPr lang="sr-Cyrl-BA" sz="26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425 </a:t>
            </a:r>
            <a:r>
              <a:rPr lang="sr-Latn-BA" sz="26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million </a:t>
            </a:r>
            <a:r>
              <a:rPr lang="sr-Cyrl-BA" sz="26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КМ</a:t>
            </a: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 smtClean="0">
              <a:solidFill>
                <a:srgbClr val="495778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For educational institutions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95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6%</a:t>
            </a:r>
          </a:p>
          <a:p>
            <a:pPr marL="342900" indent="-342900">
              <a:buFont typeface="Arial" pitchFamily="34" charset="0"/>
              <a:buChar char="•"/>
            </a:pPr>
            <a:endParaRPr lang="sr-Cyrl-BA" sz="2600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For individuals/households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4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4%</a:t>
            </a: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8194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332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thematics_concept_collage.jpg"/>
          <p:cNvPicPr/>
          <p:nvPr/>
        </p:nvPicPr>
        <p:blipFill>
          <a:blip r:embed="rId3" cstate="print"/>
          <a:srcRect t="32410" b="31869"/>
          <a:stretch>
            <a:fillRect/>
          </a:stretch>
        </p:blipFill>
        <p:spPr>
          <a:xfrm>
            <a:off x="1172151" y="4941167"/>
            <a:ext cx="8025765" cy="19168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Latn-BA" sz="2000" b="1" dirty="0">
                <a:solidFill>
                  <a:srgbClr val="495778"/>
                </a:solidFill>
                <a:latin typeface="Arial Narrow" pitchFamily="34" charset="0"/>
              </a:rPr>
              <a:t>FINANCIAL STATISTICS OF EDUCATION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Total public and private expenditure and foreign funds approximately </a:t>
            </a:r>
            <a:r>
              <a:rPr lang="sr-Cyrl-BA" sz="25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479 </a:t>
            </a:r>
            <a:r>
              <a:rPr lang="en-US" sz="25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million</a:t>
            </a:r>
            <a:r>
              <a:rPr lang="sr-Cyrl-BA" sz="25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 КМ</a:t>
            </a:r>
          </a:p>
          <a:p>
            <a:endParaRPr lang="sr-Cyrl-BA" sz="2600" dirty="0" smtClean="0">
              <a:solidFill>
                <a:srgbClr val="495778"/>
              </a:solidFill>
              <a:latin typeface="Arial Narrow" panose="020B0606020202030204" pitchFamily="34" charset="0"/>
            </a:endParaRPr>
          </a:p>
          <a:p>
            <a:r>
              <a:rPr lang="en-US" sz="2600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Structure by level of education</a:t>
            </a:r>
            <a:r>
              <a:rPr lang="sr-Cyrl-BA" sz="2600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preschool</a:t>
            </a:r>
            <a:r>
              <a:rPr lang="sr-Cyrl-BA" sz="2600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6</a:t>
            </a:r>
            <a:r>
              <a:rPr lang="en-US" sz="26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.</a:t>
            </a:r>
            <a:r>
              <a:rPr lang="sr-Latn-BA" sz="26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3</a:t>
            </a:r>
            <a:r>
              <a:rPr lang="sr-Cyrl-BA" sz="26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%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>
                <a:solidFill>
                  <a:srgbClr val="495778"/>
                </a:solidFill>
                <a:latin typeface="Arial Narrow" pitchFamily="34" charset="0"/>
              </a:rPr>
              <a:t>p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rimary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4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5</a:t>
            </a: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secondary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19</a:t>
            </a: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6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higher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2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9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.1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8194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21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INFORMATION SOCIETY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75656" y="2348880"/>
            <a:ext cx="795655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Personal computer used by 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46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6%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of persons</a:t>
            </a:r>
            <a:endParaRPr lang="sr-Cyrl-BA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2200" dirty="0" smtClean="0">
                <a:solidFill>
                  <a:srgbClr val="495778"/>
                </a:solidFill>
                <a:latin typeface="Cambria" pitchFamily="18" charset="0"/>
              </a:rPr>
              <a:t> </a:t>
            </a:r>
          </a:p>
          <a:p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Internet services used by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45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of persons</a:t>
            </a:r>
            <a:endParaRPr lang="sr-Cyrl-BA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CS" sz="2200" b="1" dirty="0" smtClean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Mobile phone used by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83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of persons</a:t>
            </a:r>
            <a:endParaRPr lang="ru-RU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943608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66" y="4653137"/>
            <a:ext cx="7917933" cy="220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90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INFORMATION SOCIETY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75656" y="2348880"/>
            <a:ext cx="795655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Personal computer used by </a:t>
            </a:r>
            <a:r>
              <a:rPr lang="sr-Cyrl-BA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100% </a:t>
            </a:r>
            <a:r>
              <a:rPr lang="en-U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of enterprises</a:t>
            </a:r>
            <a:endParaRPr lang="sr-Cyrl-BA" sz="2400" b="1" dirty="0" smtClean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sr-Cyrl-BA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Internet access provided in </a:t>
            </a:r>
            <a:r>
              <a:rPr lang="sr-Cyrl-BA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98</a:t>
            </a:r>
            <a:r>
              <a:rPr lang="en-U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r>
              <a:rPr lang="sr-Cyrl-BA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5%</a:t>
            </a:r>
            <a:r>
              <a:rPr lang="sr-Cyrl-BA" sz="2400" b="1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of enterprises</a:t>
            </a:r>
            <a:endParaRPr lang="sr-Cyrl-BA" sz="2400" b="1" dirty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943608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66" y="4653137"/>
            <a:ext cx="7917933" cy="220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70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net wage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2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4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gross wage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2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8 КМ</a:t>
            </a: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420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NOVEMBER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447482" y="4196348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Graph </a:t>
            </a:r>
            <a:r>
              <a:rPr lang="sr-Cyrl-CS" sz="16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1. </a:t>
            </a:r>
            <a:r>
              <a:rPr lang="en-US" sz="16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Average net wages of employed persons by month</a:t>
            </a: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33666" y="1053176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161731173"/>
              </p:ext>
            </p:extLst>
          </p:nvPr>
        </p:nvGraphicFramePr>
        <p:xfrm>
          <a:off x="2834431" y="14752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Monthly inflation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Annual inflation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November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November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279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NOVEMBER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ncrease in prices</a:t>
            </a:r>
            <a:endParaRPr lang="sr-Cyrl-BA" sz="30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Restaurants and hotels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2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5% </a:t>
            </a: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30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ecrease in prices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Other goods and services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9%</a:t>
            </a: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NOVEMBER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14403</TotalTime>
  <Words>1614</Words>
  <Application>Microsoft Office PowerPoint</Application>
  <PresentationFormat>On-screen Show (4:3)</PresentationFormat>
  <Paragraphs>201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Angsana New</vt:lpstr>
      <vt:lpstr>Arial</vt:lpstr>
      <vt:lpstr>Arial Narrow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Vladan Sibinovic</cp:lastModifiedBy>
  <cp:revision>2188</cp:revision>
  <dcterms:created xsi:type="dcterms:W3CDTF">2004-12-13T09:54:15Z</dcterms:created>
  <dcterms:modified xsi:type="dcterms:W3CDTF">2015-12-23T08:57:08Z</dcterms:modified>
</cp:coreProperties>
</file>