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73" r:id="rId3"/>
    <p:sldId id="374" r:id="rId4"/>
    <p:sldId id="375" r:id="rId5"/>
    <p:sldId id="376" r:id="rId6"/>
    <p:sldId id="364" r:id="rId7"/>
    <p:sldId id="303" r:id="rId8"/>
    <p:sldId id="265" r:id="rId9"/>
    <p:sldId id="266" r:id="rId10"/>
    <p:sldId id="368" r:id="rId11"/>
    <p:sldId id="369" r:id="rId12"/>
    <p:sldId id="377" r:id="rId13"/>
    <p:sldId id="378" r:id="rId14"/>
    <p:sldId id="379" r:id="rId15"/>
    <p:sldId id="329" r:id="rId16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3" d="100"/>
          <a:sy n="73" d="100"/>
        </p:scale>
        <p:origin x="28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827</c:v>
                </c:pt>
                <c:pt idx="1">
                  <c:v>836</c:v>
                </c:pt>
                <c:pt idx="2">
                  <c:v>812</c:v>
                </c:pt>
                <c:pt idx="3">
                  <c:v>834</c:v>
                </c:pt>
                <c:pt idx="4">
                  <c:v>831</c:v>
                </c:pt>
                <c:pt idx="5">
                  <c:v>835</c:v>
                </c:pt>
                <c:pt idx="6">
                  <c:v>832</c:v>
                </c:pt>
                <c:pt idx="7">
                  <c:v>843</c:v>
                </c:pt>
                <c:pt idx="8">
                  <c:v>834</c:v>
                </c:pt>
                <c:pt idx="9">
                  <c:v>834</c:v>
                </c:pt>
                <c:pt idx="10">
                  <c:v>834</c:v>
                </c:pt>
                <c:pt idx="11">
                  <c:v>824</c:v>
                </c:pt>
                <c:pt idx="12">
                  <c:v>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743768"/>
        <c:axId val="325744160"/>
      </c:lineChart>
      <c:catAx>
        <c:axId val="325743768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25744160"/>
        <c:crosses val="autoZero"/>
        <c:auto val="1"/>
        <c:lblAlgn val="ctr"/>
        <c:lblOffset val="100"/>
        <c:noMultiLvlLbl val="0"/>
      </c:catAx>
      <c:valAx>
        <c:axId val="325744160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257437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8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zaNov2015!$A$2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zaNov2015!$B$1:$N$1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zaNov2015!$B$2:$N$2</c:f>
              <c:numCache>
                <c:formatCode>General</c:formatCode>
                <c:ptCount val="13"/>
                <c:pt idx="0">
                  <c:v>432236</c:v>
                </c:pt>
                <c:pt idx="1">
                  <c:v>434262</c:v>
                </c:pt>
                <c:pt idx="2">
                  <c:v>223273</c:v>
                </c:pt>
                <c:pt idx="3">
                  <c:v>345220</c:v>
                </c:pt>
                <c:pt idx="4">
                  <c:v>403648</c:v>
                </c:pt>
                <c:pt idx="5">
                  <c:v>355008</c:v>
                </c:pt>
                <c:pt idx="6">
                  <c:v>393112</c:v>
                </c:pt>
                <c:pt idx="7">
                  <c:v>372846</c:v>
                </c:pt>
                <c:pt idx="8">
                  <c:v>442035</c:v>
                </c:pt>
                <c:pt idx="9">
                  <c:v>336534</c:v>
                </c:pt>
                <c:pt idx="10">
                  <c:v>390519</c:v>
                </c:pt>
                <c:pt idx="11">
                  <c:v>389912</c:v>
                </c:pt>
                <c:pt idx="12">
                  <c:v>344727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zaNov2015!$A$3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zaNov2015!$B$1:$N$1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zaNov2015!$B$3:$N$3</c:f>
              <c:numCache>
                <c:formatCode>0</c:formatCode>
                <c:ptCount val="13"/>
                <c:pt idx="0">
                  <c:v>229828</c:v>
                </c:pt>
                <c:pt idx="1">
                  <c:v>206415</c:v>
                </c:pt>
                <c:pt idx="2">
                  <c:v>169611</c:v>
                </c:pt>
                <c:pt idx="3">
                  <c:v>201203</c:v>
                </c:pt>
                <c:pt idx="4">
                  <c:v>214811</c:v>
                </c:pt>
                <c:pt idx="5">
                  <c:v>209561</c:v>
                </c:pt>
                <c:pt idx="6">
                  <c:v>207541</c:v>
                </c:pt>
                <c:pt idx="7">
                  <c:v>238678</c:v>
                </c:pt>
                <c:pt idx="8">
                  <c:v>243048</c:v>
                </c:pt>
                <c:pt idx="9">
                  <c:v>201596</c:v>
                </c:pt>
                <c:pt idx="10">
                  <c:v>237616</c:v>
                </c:pt>
                <c:pt idx="11">
                  <c:v>240797</c:v>
                </c:pt>
                <c:pt idx="12">
                  <c:v>202399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746120"/>
        <c:axId val="325746512"/>
      </c:lineChart>
      <c:catAx>
        <c:axId val="32574612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n-US"/>
          </a:p>
        </c:txPr>
        <c:crossAx val="325746512"/>
        <c:crosses val="autoZero"/>
        <c:auto val="1"/>
        <c:lblAlgn val="ctr"/>
        <c:lblOffset val="100"/>
        <c:noMultiLvlLbl val="0"/>
      </c:catAx>
      <c:valAx>
        <c:axId val="325746512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n-US"/>
          </a:p>
        </c:txPr>
        <c:crossAx val="325746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77"/>
          <c:y val="0.34220861281228737"/>
          <c:w val="0.16230180131593139"/>
          <c:h val="0.1901782832701468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0.75559</cdr:y>
    </cdr:from>
    <cdr:to>
      <cdr:x>1</cdr:x>
      <cdr:y>0.92364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-2834431" y="2072724"/>
          <a:ext cx="4572000" cy="46101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12/23/2015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јануар-новембар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3,0%.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јануар-новембар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нетрајних производа за широку потрошњу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6,2%, интермедијарних производа за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5,2%,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за 4,1% и енергије за 2,4%, док је производња капиталних производа мања за 7,8%.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0,6%, док је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новембар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1,3%.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1,1%.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6</a:t>
            </a:r>
            <a:r>
              <a:rPr lang="sr-Cyrl-BA" b="0" dirty="0" smtClean="0"/>
              <a:t> милијарди</a:t>
            </a:r>
            <a:r>
              <a:rPr lang="sr-Cyrl-BA" b="0" baseline="0" dirty="0" smtClean="0"/>
              <a:t> </a:t>
            </a:r>
            <a:r>
              <a:rPr lang="sr-Latn-BA" b="0" baseline="0" dirty="0" smtClean="0"/>
              <a:t>364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двије милијарде </a:t>
            </a:r>
            <a:r>
              <a:rPr lang="sr-Latn-BA" dirty="0" smtClean="0"/>
              <a:t>367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три милијарде </a:t>
            </a:r>
            <a:r>
              <a:rPr lang="sr-Latn-BA" dirty="0" smtClean="0"/>
              <a:t>997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</a:t>
            </a:r>
            <a:r>
              <a:rPr lang="sr-Cyrl-BA" dirty="0" smtClean="0"/>
              <a:t>јануар-новембар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био је 59,</a:t>
            </a:r>
            <a:r>
              <a:rPr lang="sr-Latn-BA" dirty="0" smtClean="0"/>
              <a:t>2</a:t>
            </a:r>
            <a:r>
              <a:rPr lang="ru-RU" dirty="0" smtClean="0"/>
              <a:t>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096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новембру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2015. године смањен је за </a:t>
            </a:r>
            <a:r>
              <a:rPr lang="sr-Cyrl-BA" dirty="0" smtClean="0"/>
              <a:t>1</a:t>
            </a:r>
            <a:r>
              <a:rPr lang="sr-Latn-BA" dirty="0" smtClean="0"/>
              <a:t>5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2014. године смањен за </a:t>
            </a:r>
            <a:r>
              <a:rPr lang="sr-Latn-BA" dirty="0" smtClean="0"/>
              <a:t>11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ru-RU" dirty="0" smtClean="0"/>
              <a:t>%. Увоз је у </a:t>
            </a:r>
            <a:r>
              <a:rPr lang="sr-Cyrl-BA" dirty="0" smtClean="0"/>
              <a:t>новембру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2015. године смањен за </a:t>
            </a:r>
            <a:r>
              <a:rPr lang="sr-Latn-BA" dirty="0" smtClean="0"/>
              <a:t>11</a:t>
            </a:r>
            <a:r>
              <a:rPr lang="sr-Cyrl-BA" dirty="0" smtClean="0"/>
              <a:t>,</a:t>
            </a:r>
            <a:r>
              <a:rPr lang="sr-Latn-BA" dirty="0" smtClean="0"/>
              <a:t>6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2014. године смањен за 2</a:t>
            </a:r>
            <a:r>
              <a:rPr lang="sr-Latn-BA" dirty="0" smtClean="0"/>
              <a:t>0</a:t>
            </a:r>
            <a:r>
              <a:rPr lang="ru-RU" dirty="0" smtClean="0"/>
              <a:t>,</a:t>
            </a:r>
            <a:r>
              <a:rPr lang="sr-Latn-BA" dirty="0" smtClean="0"/>
              <a:t>2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јануар-новембар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обрађено дрво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sr-Cyrl-BA" dirty="0" smtClean="0"/>
              <a:t>,</a:t>
            </a:r>
            <a:r>
              <a:rPr lang="sr-Latn-BA" dirty="0" smtClean="0"/>
              <a:t>3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са по </a:t>
            </a:r>
            <a:r>
              <a:rPr lang="sr-Cyrl-BA" dirty="0" smtClean="0"/>
              <a:t>6,</a:t>
            </a:r>
            <a:r>
              <a:rPr lang="sr-Latn-BA" dirty="0" smtClean="0"/>
              <a:t>3</a:t>
            </a:r>
            <a:r>
              <a:rPr lang="sr-Cyrl-BA" dirty="0" smtClean="0"/>
              <a:t>% 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</a:t>
            </a:r>
            <a:r>
              <a:rPr lang="sr-Latn-BA" dirty="0" smtClean="0"/>
              <a:t>5</a:t>
            </a:r>
            <a:r>
              <a:rPr lang="sr-Cyrl-BA" dirty="0" smtClean="0"/>
              <a:t>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</a:t>
            </a:r>
            <a:r>
              <a:rPr lang="sr-Latn-BA" baseline="0" dirty="0" smtClean="0"/>
              <a:t>5</a:t>
            </a:r>
            <a:r>
              <a:rPr lang="sr-Cyrl-BA" dirty="0" smtClean="0"/>
              <a:t>,</a:t>
            </a:r>
            <a:r>
              <a:rPr lang="sr-Latn-BA" dirty="0" smtClean="0"/>
              <a:t>1</a:t>
            </a:r>
            <a:r>
              <a:rPr lang="sr-Cyrl-BA" dirty="0" smtClean="0"/>
              <a:t>%, потом слиједе лијекови 3,</a:t>
            </a:r>
            <a:r>
              <a:rPr lang="sr-Latn-BA" dirty="0" smtClean="0"/>
              <a:t>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Latn-BA" baseline="0" dirty="0" smtClean="0"/>
              <a:t>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11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јануар-новембар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</a:t>
            </a:r>
            <a:r>
              <a:rPr lang="sr-Latn-BA" dirty="0" smtClean="0"/>
              <a:t>2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,1% и Њемачка са 10,</a:t>
            </a:r>
            <a:r>
              <a:rPr lang="sr-Latn-BA" dirty="0" smtClean="0"/>
              <a:t>6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17,4%, </a:t>
            </a:r>
            <a:r>
              <a:rPr lang="sr-Cyrl-BA" dirty="0" smtClean="0"/>
              <a:t>Русија </a:t>
            </a:r>
            <a:r>
              <a:rPr lang="ru-RU" dirty="0" smtClean="0"/>
              <a:t>са 16,</a:t>
            </a:r>
            <a:r>
              <a:rPr lang="sr-Latn-BA" dirty="0" smtClean="0"/>
              <a:t>3</a:t>
            </a:r>
            <a:r>
              <a:rPr lang="ru-RU" dirty="0" smtClean="0"/>
              <a:t>% и Италија са 12,2%.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јануар-новембар 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Latn-BA" dirty="0" smtClean="0"/>
              <a:t>481</a:t>
            </a:r>
            <a:r>
              <a:rPr lang="en-US" dirty="0" smtClean="0"/>
              <a:t>,</a:t>
            </a:r>
            <a:r>
              <a:rPr lang="sr-Latn-BA" dirty="0" smtClean="0"/>
              <a:t>1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2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јануар-новембар 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Latn-BA" dirty="0" smtClean="0"/>
              <a:t>724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 милијарду и </a:t>
            </a:r>
            <a:r>
              <a:rPr lang="sr-Latn-BA" dirty="0" smtClean="0"/>
              <a:t>929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2014. 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издаци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(издаци буџета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</a:t>
            </a:r>
            <a:r>
              <a:rPr lang="sr-Cyrl-B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улике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Српске и јединица локалне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самоуправе)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формално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износили су око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КМ или 4,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БДП.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Издаци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формално образовање у бруто домаћем производу већи су за 0,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у односу на 2013. годину.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издатака у 2014. години 95,6% алоцирано је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директно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наставним институцијама и ненаставним образовним институцијама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Такође, од укупног износа јавних издатака 4,4% плаћено је за стипендије и награде ђацима и студентима/домаћинствима и  субвенционисање превоза ученика од куће до школе и обрнуто, као и за набавку уџбеника од стране републичке власти и јединица локалне самоуправе.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628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Укупни издаци (јавни, приватни и средства из иностранства) за образовне институције у 2014. години износили су око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 или 5,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БДП. У структури укупних издатака, јавни издаци учествују 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приватни издаци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средства из иностранства 2,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У односу на 2013. годину приватни издаци су смањени за 1,9%, док су средства из иностранства повећана за 2%. У структури укупних  издатака, предшколско образовање учествује са 6,3%, основно 45,0%, средње 19,6%, високо 29,1%.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Укупни  издаци  за формално образовање према сврси потрошње у 2014. години износили су око 514 милиона КМ, а обухвтају јавне, приватне издатаке и средства из иностранства за образовне установе и издатке домаћинстава за одређене робе и услуге изван образовних установа. Од укупног износа издатака, око 490 милиона КМ или 9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односило се на текуће издатке (материјални трошкови, бруто плате и издатке домаћинстава за одређене робе и услуге изван образовних установа који износе 7,4%), а 24 милиона КМ или 4,7% на капиталне издатке.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09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Републици Српској у 2015. години рачунар користи 47,8% домаћинстава, што је за 3,5% више у односу на претходну годину. Од укупног броја, интернет прикључак има 59,0% домаћинстава, што је за 11,8% више у односу на претходну годину. Рачунар користи 46,6% лица, а интернет 45,9% лица, што представља повећање од око три одсто.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референтно тромјесечје, које се односи на период од јуна до августа ове године, 75,7% лица свакодневно је користило рачунар, а 80,0% лица свакодневно је приступило интернету.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резултата истраживања може се закључити да су међу корисницима рачунара и интернета највише заступљена лица старости 16-24 године и лица високог образовања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алог на друштвеним мрежама (Facebook, Twitter и сл.) има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8%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популације старости од 16-24 године.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аступљеност свих информационо-комуникационих уређаја у домаћинствима је у порасту, тако да мобилни телефон користи 83,7% лица, што је за 7,1% више у односу на претходну годину.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45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Резултати истраживања у предузећима показују да у 2015. години, 100% предузећа користи рачунар у свом пословању. Употреба информационо-комуникационих технологија (коришћење рачунара, приступ интернету, посједовање веб сајта) најзаступљенија је код предузећа из области информисања и комуникација, те финансијским институцијама (100,0%).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Приступ интернету има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98,5%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предузећа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што представља повећање од 0,7% у односу на  претходну годину. Веб сајт је заступљен код 61% предузећа, док 34,6% предузећа користи неку од друштвених мрежа у пословне сврхе.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888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1 328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новембар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новембру 2015. реално је већа за 1,8%, док је у односу на октобар 2015. године реално већа за 0,3%.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1 265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новембру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516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октобар 2015,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Пољопривреда, шумарство и риболов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2,1%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1,7%.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2,7%,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Јавна управа и одбрана; обавезно социјално осигурање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1,1%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Трговина на велико и на мало, поправка моторних возила и мотоцикала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0,8%.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 у односу на претходни мјесец, у просјеку, су ниже за 0,2%, док су на годишњем нивоу, у просјеку, ниже за 2,0%.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су цијене у четири одјељака,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(2,5%) усљед више цијене студентског смјештаја у групи услуге смјештаја (4,5%) као и више цијене оброка у студенској кантини, у оквиру групе угоститељске услуге (1,4%). Нешто блажи раст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(0,1%), конкретно у групи алкохолна пића (0,3%) усљед виших набавних цијена,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такође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обућа, Становање,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(0,9%), у групи производи за одржавање личне хигијене (2,3%) због разних врста попуста,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(0,7%) усљед и даље присутног тренда нижих набавних цијена горива и мазива, потом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гдје су такође, забиљежене разне акцијске и трајно ниске цијене на појединачним производима. Нешто блажи пад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(0,3%), у групи апарати за домаћинство, због снижених цијена у оквиру разних попуста који почињу крајем године.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22557" y="1341438"/>
            <a:ext cx="343395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    (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sr-Latn-BA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20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Latn-BA" sz="2400" dirty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XI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4.</a:t>
            </a:r>
            <a:r>
              <a:rPr lang="hr-HR" sz="24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3,0%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63729" y="746125"/>
            <a:ext cx="353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</a:t>
            </a:r>
            <a:r>
              <a:rPr lang="sr-Cyrl-R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око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R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R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око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2,4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око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44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877333" y="5301208"/>
            <a:ext cx="360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2014.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620545" y="4504764"/>
            <a:ext cx="8575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2015</a:t>
            </a:r>
            <a:r>
              <a:rPr lang="sr-Cyrl-CS" sz="3200" dirty="0" smtClean="0">
                <a:latin typeface="Arial Narrow" pitchFamily="34" charset="0"/>
              </a:rPr>
              <a:t>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075640" y="1556792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хиљ. </a:t>
            </a:r>
            <a:r>
              <a:rPr lang="sr-Cyrl-CS" sz="1200" dirty="0">
                <a:latin typeface="Arial Narrow" pitchFamily="34" charset="0"/>
              </a:rPr>
              <a:t>КМ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46690"/>
              </p:ext>
            </p:extLst>
          </p:nvPr>
        </p:nvGraphicFramePr>
        <p:xfrm>
          <a:off x="2506980" y="1833791"/>
          <a:ext cx="5161364" cy="296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007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ЈАНУАР-НОВЕМБАР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432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310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696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651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486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47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hematics_concept_collage.jpg"/>
          <p:cNvPicPr/>
          <p:nvPr/>
        </p:nvPicPr>
        <p:blipFill>
          <a:blip r:embed="rId3" cstate="print"/>
          <a:srcRect t="32410" b="31869"/>
          <a:stretch>
            <a:fillRect/>
          </a:stretch>
        </p:blipFill>
        <p:spPr>
          <a:xfrm>
            <a:off x="1172151" y="4845051"/>
            <a:ext cx="8025765" cy="2012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itchFamily="34" charset="0"/>
              </a:rPr>
              <a:t>ФИНАНСИЈСКА </a:t>
            </a: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ОБРАЗОВАЊА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Укупни јавни издаци за формално образовање око    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425 милиона КМ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 smtClean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Образовним установама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95,6%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Појединцима/домаћинствима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4,4%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889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3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hematics_concept_collage.jpg"/>
          <p:cNvPicPr/>
          <p:nvPr/>
        </p:nvPicPr>
        <p:blipFill>
          <a:blip r:embed="rId3" cstate="print"/>
          <a:srcRect t="32410" b="31869"/>
          <a:stretch>
            <a:fillRect/>
          </a:stretch>
        </p:blipFill>
        <p:spPr>
          <a:xfrm>
            <a:off x="1172151" y="4941167"/>
            <a:ext cx="8025765" cy="1916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itchFamily="34" charset="0"/>
              </a:rPr>
              <a:t>ФИНАНСИЈСКА </a:t>
            </a: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ОБРАЗОВАЊА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5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Укупни јавни, приватни издаци и средства из иностранства      око </a:t>
            </a:r>
            <a:r>
              <a:rPr lang="sr-Cyrl-BA" sz="25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479 милиона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r>
              <a:rPr lang="sr-Cyrl-BA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Структура према нивоима образовања: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предшколско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6,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основно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средње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високо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889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ИНФОРМАЦИОНО ДРУШТВО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Рачунар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користи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46,6% лица</a:t>
            </a:r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200" dirty="0" smtClean="0">
                <a:solidFill>
                  <a:srgbClr val="495778"/>
                </a:solidFill>
                <a:latin typeface="Cambria" pitchFamily="18" charset="0"/>
              </a:rPr>
              <a:t> </a:t>
            </a: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Интернет 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користи 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45,9% лица</a:t>
            </a:r>
          </a:p>
          <a:p>
            <a:endParaRPr lang="sr-Cyrl-CS" sz="2200" b="1" dirty="0" smtClean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Мобилни телефон користи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83,7% лица</a:t>
            </a: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6" y="4653137"/>
            <a:ext cx="7917933" cy="2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ИНФОРМАЦИОНО ДРУШТВО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Рачунар користи 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100% предузећа</a:t>
            </a:r>
          </a:p>
          <a:p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Приступ </a:t>
            </a:r>
            <a:r>
              <a:rPr lang="sr-Cyrl-BA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интернету има </a:t>
            </a:r>
            <a:r>
              <a:rPr lang="sr-Cyrl-BA" sz="24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98,5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  <a:r>
              <a:rPr lang="sr-Cyrl-BA" sz="24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предузећа</a:t>
            </a: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6" y="4653137"/>
            <a:ext cx="7917933" cy="2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33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161731173"/>
              </p:ext>
            </p:extLst>
          </p:nvPr>
        </p:nvGraphicFramePr>
        <p:xfrm>
          <a:off x="2834431" y="14752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Ресторани и хотели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2,5%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0,9%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14388</TotalTime>
  <Words>1569</Words>
  <Application>Microsoft Office PowerPoint</Application>
  <PresentationFormat>On-screen Show (4:3)</PresentationFormat>
  <Paragraphs>197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2187</cp:revision>
  <dcterms:created xsi:type="dcterms:W3CDTF">2004-12-13T09:54:15Z</dcterms:created>
  <dcterms:modified xsi:type="dcterms:W3CDTF">2015-12-23T08:56:50Z</dcterms:modified>
</cp:coreProperties>
</file>