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4"/>
  </p:notesMasterIdLst>
  <p:handoutMasterIdLst>
    <p:handoutMasterId r:id="rId15"/>
  </p:handoutMasterIdLst>
  <p:sldIdLst>
    <p:sldId id="262" r:id="rId2"/>
    <p:sldId id="373" r:id="rId3"/>
    <p:sldId id="364" r:id="rId4"/>
    <p:sldId id="303" r:id="rId5"/>
    <p:sldId id="265" r:id="rId6"/>
    <p:sldId id="266" r:id="rId7"/>
    <p:sldId id="368" r:id="rId8"/>
    <p:sldId id="369" r:id="rId9"/>
    <p:sldId id="374" r:id="rId10"/>
    <p:sldId id="375" r:id="rId11"/>
    <p:sldId id="376" r:id="rId12"/>
    <p:sldId id="329" r:id="rId13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62985" autoAdjust="0"/>
  </p:normalViewPr>
  <p:slideViewPr>
    <p:cSldViewPr>
      <p:cViewPr varScale="1">
        <p:scale>
          <a:sx n="76" d="100"/>
          <a:sy n="76" d="100"/>
        </p:scale>
        <p:origin x="20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acbi\Desktop\Plate\2015\Mart\Grafikon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ojcevicsa.RZS\Desktop\SANJA\SPOLJNA%20TRGOVINA\za%20medije\Prezentacija,%20od%20avg2011\prezentacija%202015\mart%202015\za%20Graf%20III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III</c:v>
                  </c:pt>
                  <c:pt idx="1">
                    <c:v>IV</c:v>
                  </c:pt>
                  <c:pt idx="2">
                    <c:v>V</c:v>
                  </c:pt>
                  <c:pt idx="3">
                    <c:v>VI</c:v>
                  </c:pt>
                  <c:pt idx="4">
                    <c:v>VII</c:v>
                  </c:pt>
                  <c:pt idx="5">
                    <c:v>VIII</c:v>
                  </c:pt>
                  <c:pt idx="6">
                    <c:v>IX</c:v>
                  </c:pt>
                  <c:pt idx="7">
                    <c:v>X</c:v>
                  </c:pt>
                  <c:pt idx="8">
                    <c:v>XI</c:v>
                  </c:pt>
                  <c:pt idx="9">
                    <c:v>XII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</c:lvl>
                <c:lvl>
                  <c:pt idx="0">
                    <c:v>2014</c:v>
                  </c:pt>
                  <c:pt idx="10">
                    <c:v>2015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815</c:v>
                </c:pt>
                <c:pt idx="1">
                  <c:v>821</c:v>
                </c:pt>
                <c:pt idx="2">
                  <c:v>818</c:v>
                </c:pt>
                <c:pt idx="3">
                  <c:v>837</c:v>
                </c:pt>
                <c:pt idx="4">
                  <c:v>830</c:v>
                </c:pt>
                <c:pt idx="5">
                  <c:v>825</c:v>
                </c:pt>
                <c:pt idx="6">
                  <c:v>831</c:v>
                </c:pt>
                <c:pt idx="7">
                  <c:v>826</c:v>
                </c:pt>
                <c:pt idx="8">
                  <c:v>827</c:v>
                </c:pt>
                <c:pt idx="9">
                  <c:v>836</c:v>
                </c:pt>
                <c:pt idx="10">
                  <c:v>812</c:v>
                </c:pt>
                <c:pt idx="11">
                  <c:v>834</c:v>
                </c:pt>
                <c:pt idx="12">
                  <c:v>831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074296"/>
        <c:axId val="126308856"/>
      </c:lineChart>
      <c:catAx>
        <c:axId val="124074296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126308856"/>
        <c:crosses val="autoZero"/>
        <c:auto val="1"/>
        <c:lblAlgn val="ctr"/>
        <c:lblOffset val="100"/>
        <c:noMultiLvlLbl val="0"/>
      </c:catAx>
      <c:valAx>
        <c:axId val="126308856"/>
        <c:scaling>
          <c:orientation val="minMax"/>
          <c:max val="900"/>
          <c:min val="6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1240742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4"/>
          <c:y val="5.1400554097404488E-2"/>
          <c:w val="0.67503223824943903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zaMart2015!$A$2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zaMart2015!$B$1:$N$1</c:f>
              <c:strCache>
                <c:ptCount val="13"/>
                <c:pt idx="0">
                  <c:v>III</c:v>
                </c:pt>
                <c:pt idx="1">
                  <c:v>IV</c:v>
                </c:pt>
                <c:pt idx="2">
                  <c:v>V</c:v>
                </c:pt>
                <c:pt idx="3">
                  <c:v>VI</c:v>
                </c:pt>
                <c:pt idx="4">
                  <c:v>VII</c:v>
                </c:pt>
                <c:pt idx="5">
                  <c:v>VIII</c:v>
                </c:pt>
                <c:pt idx="6">
                  <c:v>IX</c:v>
                </c:pt>
                <c:pt idx="7">
                  <c:v>X</c:v>
                </c:pt>
                <c:pt idx="8">
                  <c:v>XI</c:v>
                </c:pt>
                <c:pt idx="9">
                  <c:v>XII</c:v>
                </c:pt>
                <c:pt idx="10">
                  <c:v>I</c:v>
                </c:pt>
                <c:pt idx="11">
                  <c:v>II</c:v>
                </c:pt>
                <c:pt idx="12">
                  <c:v>III</c:v>
                </c:pt>
              </c:strCache>
            </c:strRef>
          </c:cat>
          <c:val>
            <c:numRef>
              <c:f>zaMart2015!$B$2:$N$2</c:f>
              <c:numCache>
                <c:formatCode>General</c:formatCode>
                <c:ptCount val="13"/>
                <c:pt idx="0">
                  <c:v>422057</c:v>
                </c:pt>
                <c:pt idx="1">
                  <c:v>347841</c:v>
                </c:pt>
                <c:pt idx="2">
                  <c:v>430360</c:v>
                </c:pt>
                <c:pt idx="3">
                  <c:v>414297</c:v>
                </c:pt>
                <c:pt idx="4">
                  <c:v>412801</c:v>
                </c:pt>
                <c:pt idx="5">
                  <c:v>444841</c:v>
                </c:pt>
                <c:pt idx="6">
                  <c:v>421218</c:v>
                </c:pt>
                <c:pt idx="7">
                  <c:v>508654</c:v>
                </c:pt>
                <c:pt idx="8">
                  <c:v>432236</c:v>
                </c:pt>
                <c:pt idx="9">
                  <c:v>434262</c:v>
                </c:pt>
                <c:pt idx="10">
                  <c:v>223470</c:v>
                </c:pt>
                <c:pt idx="11">
                  <c:v>345422</c:v>
                </c:pt>
                <c:pt idx="12">
                  <c:v>401757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zaMart2015!$A$3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zaMart2015!$B$1:$N$1</c:f>
              <c:strCache>
                <c:ptCount val="13"/>
                <c:pt idx="0">
                  <c:v>III</c:v>
                </c:pt>
                <c:pt idx="1">
                  <c:v>IV</c:v>
                </c:pt>
                <c:pt idx="2">
                  <c:v>V</c:v>
                </c:pt>
                <c:pt idx="3">
                  <c:v>VI</c:v>
                </c:pt>
                <c:pt idx="4">
                  <c:v>VII</c:v>
                </c:pt>
                <c:pt idx="5">
                  <c:v>VIII</c:v>
                </c:pt>
                <c:pt idx="6">
                  <c:v>IX</c:v>
                </c:pt>
                <c:pt idx="7">
                  <c:v>X</c:v>
                </c:pt>
                <c:pt idx="8">
                  <c:v>XI</c:v>
                </c:pt>
                <c:pt idx="9">
                  <c:v>XII</c:v>
                </c:pt>
                <c:pt idx="10">
                  <c:v>I</c:v>
                </c:pt>
                <c:pt idx="11">
                  <c:v>II</c:v>
                </c:pt>
                <c:pt idx="12">
                  <c:v>III</c:v>
                </c:pt>
              </c:strCache>
            </c:strRef>
          </c:cat>
          <c:val>
            <c:numRef>
              <c:f>zaMart2015!$B$3:$N$3</c:f>
              <c:numCache>
                <c:formatCode>General</c:formatCode>
                <c:ptCount val="13"/>
                <c:pt idx="0">
                  <c:v>229938</c:v>
                </c:pt>
                <c:pt idx="1">
                  <c:v>218972</c:v>
                </c:pt>
                <c:pt idx="2">
                  <c:v>202886</c:v>
                </c:pt>
                <c:pt idx="3">
                  <c:v>241773</c:v>
                </c:pt>
                <c:pt idx="4">
                  <c:v>258199</c:v>
                </c:pt>
                <c:pt idx="5">
                  <c:v>196460</c:v>
                </c:pt>
                <c:pt idx="6">
                  <c:v>249428</c:v>
                </c:pt>
                <c:pt idx="7">
                  <c:v>254890</c:v>
                </c:pt>
                <c:pt idx="8" formatCode="0">
                  <c:v>229750</c:v>
                </c:pt>
                <c:pt idx="9" formatCode="0">
                  <c:v>206445</c:v>
                </c:pt>
                <c:pt idx="10" formatCode="0">
                  <c:v>169534</c:v>
                </c:pt>
                <c:pt idx="11" formatCode="0">
                  <c:v>200956</c:v>
                </c:pt>
                <c:pt idx="12" formatCode="0">
                  <c:v>212656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310424"/>
        <c:axId val="126310816"/>
      </c:lineChart>
      <c:catAx>
        <c:axId val="126310424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 Narrow" pitchFamily="34" charset="0"/>
              </a:defRPr>
            </a:pPr>
            <a:endParaRPr lang="en-US"/>
          </a:p>
        </c:txPr>
        <c:crossAx val="126310816"/>
        <c:crosses val="autoZero"/>
        <c:auto val="1"/>
        <c:lblAlgn val="ctr"/>
        <c:lblOffset val="100"/>
        <c:noMultiLvlLbl val="0"/>
      </c:catAx>
      <c:valAx>
        <c:axId val="12631081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 Narrow" pitchFamily="34" charset="0"/>
              </a:defRPr>
            </a:pPr>
            <a:endParaRPr lang="en-US"/>
          </a:p>
        </c:txPr>
        <c:crossAx val="126310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45917376765843"/>
          <c:y val="0.34220861281228737"/>
          <c:w val="0.16230180131593139"/>
          <c:h val="0.1901782832701468"/>
        </c:manualLayout>
      </c:layout>
      <c:overlay val="0"/>
      <c:txPr>
        <a:bodyPr/>
        <a:lstStyle/>
        <a:p>
          <a:pPr>
            <a:defRPr sz="1000">
              <a:latin typeface="Arial Narrow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4/22/2015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марту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фебруар </a:t>
            </a:r>
            <a:r>
              <a:rPr lang="ru-RU" dirty="0" smtClean="0"/>
              <a:t>2015. године повећан је за </a:t>
            </a:r>
            <a:r>
              <a:rPr lang="sr-Cyrl-BA" dirty="0" smtClean="0"/>
              <a:t>5</a:t>
            </a:r>
            <a:r>
              <a:rPr lang="ru-RU" dirty="0" smtClean="0"/>
              <a:t>,8%, док је у односу на </a:t>
            </a:r>
            <a:r>
              <a:rPr lang="sr-Cyrl-BA" dirty="0" smtClean="0"/>
              <a:t>март </a:t>
            </a:r>
            <a:r>
              <a:rPr lang="ru-RU" dirty="0" smtClean="0"/>
              <a:t>2014. године смањен за </a:t>
            </a:r>
            <a:r>
              <a:rPr lang="sr-Cyrl-BA" dirty="0" smtClean="0"/>
              <a:t>7</a:t>
            </a:r>
            <a:r>
              <a:rPr lang="ru-RU" dirty="0" smtClean="0"/>
              <a:t>,</a:t>
            </a:r>
            <a:r>
              <a:rPr lang="sr-Cyrl-BA" dirty="0" smtClean="0"/>
              <a:t>5</a:t>
            </a:r>
            <a:r>
              <a:rPr lang="ru-RU" dirty="0" smtClean="0"/>
              <a:t>%. Увоз је у </a:t>
            </a:r>
            <a:r>
              <a:rPr lang="sr-Cyrl-BA" dirty="0" smtClean="0"/>
              <a:t>марту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фебруар </a:t>
            </a:r>
            <a:r>
              <a:rPr lang="ru-RU" dirty="0" smtClean="0"/>
              <a:t>2015. године повећан за 16</a:t>
            </a:r>
            <a:r>
              <a:rPr lang="sr-Cyrl-BA" dirty="0" smtClean="0"/>
              <a:t>,3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март </a:t>
            </a:r>
            <a:r>
              <a:rPr lang="ru-RU" dirty="0" smtClean="0"/>
              <a:t>2014. године смањен за 4,8%.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јануар-март </a:t>
            </a:r>
            <a:r>
              <a:rPr lang="ru-RU" dirty="0" smtClean="0"/>
              <a:t>2015.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6</a:t>
            </a:r>
            <a:r>
              <a:rPr lang="sr-Cyrl-BA" dirty="0" smtClean="0"/>
              <a:t>,3%</a:t>
            </a:r>
            <a:r>
              <a:rPr lang="ru-RU" dirty="0" smtClean="0"/>
              <a:t>, </a:t>
            </a:r>
            <a:r>
              <a:rPr lang="sr-Cyrl-BA" dirty="0" smtClean="0"/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електрична енергија </a:t>
            </a:r>
            <a:r>
              <a:rPr lang="sr-Cyrl-BA" dirty="0" smtClean="0"/>
              <a:t>5,3%</a:t>
            </a:r>
            <a:r>
              <a:rPr lang="en-US" dirty="0" smtClean="0"/>
              <a:t> </a:t>
            </a:r>
            <a:r>
              <a:rPr lang="sr-Cyrl-BA" dirty="0" smtClean="0"/>
              <a:t>и обрађено дрво 5,0%.</a:t>
            </a:r>
            <a:r>
              <a:rPr lang="ru-RU" dirty="0" smtClean="0"/>
              <a:t> 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12</a:t>
            </a:r>
            <a:r>
              <a:rPr lang="sr-Cyrl-BA" dirty="0" smtClean="0"/>
              <a:t>,3%, потом слиједе лијекови 3,8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 smtClean="0"/>
              <a:t>,</a:t>
            </a:r>
            <a:r>
              <a:rPr lang="sr-Cyrl-BA" dirty="0" smtClean="0"/>
              <a:t>6%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8769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јануар-март</a:t>
            </a:r>
            <a:r>
              <a:rPr lang="ru-RU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18,8%, затим Србија са </a:t>
            </a:r>
            <a:r>
              <a:rPr lang="sr-Cyrl-BA" dirty="0" smtClean="0"/>
              <a:t>13</a:t>
            </a:r>
            <a:r>
              <a:rPr lang="ru-RU" dirty="0" smtClean="0"/>
              <a:t>,3% и Њемачка са 10,4%.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16,8%, </a:t>
            </a:r>
            <a:r>
              <a:rPr lang="sr-Cyrl-BA" dirty="0" smtClean="0"/>
              <a:t>Русија </a:t>
            </a:r>
            <a:r>
              <a:rPr lang="ru-RU" dirty="0" smtClean="0"/>
              <a:t>са 13,1% и Италија са 12,5%.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јануар-март</a:t>
            </a:r>
            <a:r>
              <a:rPr lang="ru-RU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 </a:t>
            </a:r>
            <a:r>
              <a:rPr lang="sr-Cyrl-BA" dirty="0" smtClean="0"/>
              <a:t>542</a:t>
            </a:r>
            <a:r>
              <a:rPr lang="en-US" dirty="0" smtClean="0"/>
              <a:t>,</a:t>
            </a:r>
            <a:r>
              <a:rPr lang="sr-Cyrl-BA" dirty="0" smtClean="0"/>
              <a:t>7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Кином 1</a:t>
            </a:r>
            <a:r>
              <a:rPr lang="ru-RU" dirty="0" smtClean="0"/>
              <a:t>,9%.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У  периоду јануар-март</a:t>
            </a:r>
            <a:r>
              <a:rPr lang="ru-RU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418</a:t>
            </a:r>
            <a:r>
              <a:rPr lang="ru-RU" baseline="0" dirty="0" smtClean="0"/>
              <a:t>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</a:t>
            </a:r>
            <a:r>
              <a:rPr lang="sr-Cyrl-BA" dirty="0" smtClean="0"/>
              <a:t>475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2321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Тромјесечни бруто домаћи производ реално је већи за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четвртом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тромјесечју 201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године у односу 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четврто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тромјесечје 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по подручјима класификације дјелатности груписан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ниво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А10 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четвртом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тромјесечју 2014. године бруто додата вриједност реално је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подручјима: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(C)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Грађевинарство (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Умјетност, забава и рекреација; Остале услужне активности (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R, S)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,3%,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рерађивачка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роизводња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снабдијевање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ел.енергијом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гасом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климатизација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набдијевање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канализација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управљање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отпадом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дјелатности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санације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животне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B,C,D,E)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 је реално мања у подручјима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Пољопривреда, шумарство и риболов (А)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Пословање некретнинама (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за 0,1%.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земљама из окружења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забиљежене су сљедеће стопе реалног раста бруто домаћег производа за четврто тромјесечје 201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године у односу на исто тромјесечје 201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године и то БЈР Македонија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%, Словенија 2,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Хрватска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и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Србија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исплаћена у марту 2015.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831 КМ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бруто плата 1 340 КМ.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март 2014.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просјечна нето плата исплаћена у марту 2015. реално је већа за 2,7%, док је у односу на фебруар 2015. године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мања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реално за 0,9%.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  <a:p>
            <a:pPr algn="just"/>
            <a:r>
              <a:rPr lang="sr-Latn-CS" dirty="0" smtClean="0"/>
              <a:t> </a:t>
            </a: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смањења просјечне нето плате у марту 2015. у односу на фебруар 2015. дошло је углавном због мањег броја плаћених часова рада остварених у подручјима дјелатности вађење руда и камена и производња и снабдијевање електричном енергијом.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подручјима, у марту 2015.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износи 1 270 КМ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најнижа просјечна плата у марту 2015. исплаћена је у подручјима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Административне и помоћне услужне дјелатности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Грађевинарство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513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марту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2015. године, у односу на фебруар 2015,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аст нето плате забиљежен је у подручјима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Образовање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8,5%,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Умјетност, забава и рекреација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5,0%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Пољопривреда, шумарство и риболов 2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,6%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оминалном износу, забиљежено је у подручјима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Остале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6,7%,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B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,1% и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Стручне, научне и техничке дјелатности</a:t>
            </a:r>
            <a:r>
              <a:rPr lang="sr-Latn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4,9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март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2015. године у односу на претходни мјесец, у просјеку су више за 0,5%, док су на годишњем нивоу ниже за 0,8%.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шест, ниже цијене у три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док су цијене у три одјељка, у просјеку, остале на истом нивоу.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Највећи раст забиљежен је у одјељку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Превоз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(2,1%) усљед виших цијена бензина (4,4%)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затим у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Одјећа и обућа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(1,5%) усљед сезонск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 карактера цијена и нових набавки за сезону прољеће/љето. Више цијене забиљежене су још у одјељцима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Храна и безалкохолна пића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(0,4%)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Становање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(0,4%) највише због завршетка периода акцијских попуста у групи храна, те виших цијена у групи комуналне услуге (3,3%). Нешто блажи раст цијена у марту, забиљежен је у одјељцима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Намјештај и покућство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(0,1%)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Здравство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(0,1%).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Комуникације,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Образовање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Ресторани и хотели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цијене су, у просјеку, остале исте.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Најниже цијене у марту забиљежене су у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(0,4%) усљед разних акцијских цијена у оквиру групе производи за личну хигијену (1,0%)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ниже цијене у марту, забиљежене су још у одјељцима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Рекреација и култура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Алкохолна пића и дуван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(0,2%)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марту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мартом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3,7%. 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10,3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од 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док је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забиљежен пад од 4,2%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производња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трајних производа за широку потрошњу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марту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мартом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већа је за 15</a:t>
            </a:r>
            <a:r>
              <a:rPr lang="bs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1%, енергије за 13,0%, интермедијарних производа за 5,2% и нетрајних производа за широку потрошњу за 2,5%, док је производња капиталних производа мања за 19,5%.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819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марту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2015.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исти мјесец прошле године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већи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односу 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фебруар 2015.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0,6% 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 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0,1%.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периоду јануар - март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2015.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већи је за 1,0%.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,2%,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3,1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0,1%.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3963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 </a:t>
            </a:r>
            <a:r>
              <a:rPr lang="sr-Cyrl-BA" dirty="0" smtClean="0"/>
              <a:t>јануар-март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1 милијард</a:t>
            </a:r>
            <a:r>
              <a:rPr lang="sr-Latn-BA" b="0" dirty="0" smtClean="0"/>
              <a:t>y </a:t>
            </a:r>
            <a:r>
              <a:rPr lang="sr-Cyrl-BA" b="0" dirty="0" smtClean="0"/>
              <a:t>и</a:t>
            </a:r>
            <a:r>
              <a:rPr lang="sr-Cyrl-BA" b="0" baseline="0" dirty="0" smtClean="0"/>
              <a:t> </a:t>
            </a:r>
            <a:r>
              <a:rPr lang="sr-Cyrl-BA" b="0" dirty="0" smtClean="0"/>
              <a:t>554 </a:t>
            </a:r>
            <a:r>
              <a:rPr lang="sr-Cyrl-CS" b="0" dirty="0" smtClean="0"/>
              <a:t>милиона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>583 милиона </a:t>
            </a:r>
            <a:r>
              <a:rPr lang="ru-RU" dirty="0" smtClean="0"/>
              <a:t>КМ, а на увоз </a:t>
            </a:r>
            <a:r>
              <a:rPr lang="sr-Cyrl-BA" dirty="0" smtClean="0"/>
              <a:t>971 </a:t>
            </a:r>
            <a:r>
              <a:rPr lang="sr-Cyrl-CS" dirty="0" smtClean="0"/>
              <a:t>милион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јануар-март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била је 60,1%.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629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600" b="1" dirty="0">
                <a:solidFill>
                  <a:srgbClr val="495778"/>
                </a:solidFill>
                <a:latin typeface="Arial Narrow" pitchFamily="34" charset="0"/>
              </a:rPr>
              <a:t>КОНФЕРЕНЦИЈА ЗА МЕДИЈЕ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Др Радмила Чичковић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dirty="0" smtClean="0">
                <a:solidFill>
                  <a:srgbClr val="495778"/>
                </a:solidFill>
                <a:latin typeface="Arial Narrow" pitchFamily="34" charset="0"/>
              </a:rPr>
              <a:t>директор Републичког </a:t>
            </a: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завода за статистику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551966" y="1341438"/>
            <a:ext cx="277512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април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2015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2411413" y="5300663"/>
            <a:ext cx="5760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Графикон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и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по </a:t>
            </a:r>
            <a:r>
              <a:rPr lang="ru-RU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мјесецима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131840" y="4797152"/>
            <a:ext cx="57606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100" dirty="0" smtClean="0">
                <a:solidFill>
                  <a:srgbClr val="064488"/>
                </a:solidFill>
                <a:latin typeface="Arial Narrow" pitchFamily="34" charset="0"/>
              </a:rPr>
              <a:t>2014.</a:t>
            </a:r>
            <a:endParaRPr lang="en-US" sz="11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5724128" y="4797152"/>
            <a:ext cx="57606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100" dirty="0" smtClean="0">
                <a:solidFill>
                  <a:srgbClr val="064488"/>
                </a:solidFill>
                <a:latin typeface="Arial Narrow" pitchFamily="34" charset="0"/>
              </a:rPr>
              <a:t>2015.</a:t>
            </a:r>
            <a:endParaRPr lang="en-US" sz="11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449268" y="908720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хиљ.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332834943"/>
              </p:ext>
            </p:extLst>
          </p:nvPr>
        </p:nvGraphicFramePr>
        <p:xfrm>
          <a:off x="1856880" y="1253682"/>
          <a:ext cx="6603551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ЈАНУАР-МАРТ 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Италија 18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,8%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110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Србија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13,3%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77 милиона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Њемачка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10,4%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61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ИЗВОЗ: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Србија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16,8%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163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Русија 13,1%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127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Италија 12,5%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122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90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УВОЗ: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април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 2015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КОНФЕРЕНЦИЈА </a:t>
            </a:r>
            <a:r>
              <a:rPr lang="sr-Cyrl-CS" sz="3400" b="1" dirty="0">
                <a:solidFill>
                  <a:srgbClr val="495778"/>
                </a:solidFill>
                <a:latin typeface="Arial Narrow" pitchFamily="34" charset="0"/>
              </a:rPr>
              <a:t>ЗА МЕДИЈЕ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DP1.jpg"/>
          <p:cNvPicPr/>
          <p:nvPr/>
        </p:nvPicPr>
        <p:blipFill>
          <a:blip r:embed="rId3" cstate="print"/>
          <a:srcRect t="47692" b="9899"/>
          <a:stretch>
            <a:fillRect/>
          </a:stretch>
        </p:blipFill>
        <p:spPr>
          <a:xfrm>
            <a:off x="1115616" y="4844076"/>
            <a:ext cx="8028384" cy="2013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</a:t>
            </a: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НАЦИОНАЛНИХ РАЧУНА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75656" y="2348880"/>
            <a:ext cx="795655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Раст БДП-а 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1,4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8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943608"/>
            <a:ext cx="3076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IV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ТРОМЈЕСЕЧЈЕ 2014.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нето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31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бруто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1 340 КМ</a:t>
            </a: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1675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МАРТ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584380" y="4195960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Графикон 1. П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нето плат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запослених по мјесецима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732240" y="944706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2627784" y="12687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8" name="Picture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28875" y="3310956"/>
            <a:ext cx="4505242" cy="4611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одишња </a:t>
            </a:r>
            <a:r>
              <a:rPr lang="sr-Cyrl-C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III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2015/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III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1675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МАРТ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раст цијена</a:t>
            </a: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Превоз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2,1% </a:t>
            </a:r>
          </a:p>
          <a:p>
            <a:pPr>
              <a:buFont typeface="Arial" charset="0"/>
              <a:buChar char="•"/>
            </a:pP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Одјећа и обућа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1,5%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пад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</a:rPr>
              <a:t>цијена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Остала добра и услуге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0,4%</a:t>
            </a: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Рекреација и култура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0,2%</a:t>
            </a:r>
          </a:p>
          <a:p>
            <a:pPr>
              <a:buFont typeface="Arial" charset="0"/>
              <a:buChar char="•"/>
            </a:pP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Алкохолна пића и дуван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0,2%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1675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МАРТ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5" name="Picture 14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5085184"/>
            <a:ext cx="7948930" cy="1772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dirty="0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sr-Cyrl-C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Календарски прилагођена индустријска производња</a:t>
            </a:r>
            <a:r>
              <a:rPr lang="ru-RU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већа </a:t>
            </a:r>
            <a:r>
              <a:rPr lang="sr-Latn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Latn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endParaRPr lang="ru-RU" sz="24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5891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ИНДЕКС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ИНДУСТРИЈСКЕ ПРОИЗВОДЊЕ</a:t>
            </a:r>
            <a:endParaRPr lang="en-US" sz="26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III 201</a:t>
            </a:r>
            <a:r>
              <a:rPr lang="sr-Cyrl-BA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5</a:t>
            </a:r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/III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endParaRPr lang="ru-RU" sz="2400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ru-RU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Број </a:t>
            </a:r>
            <a:r>
              <a:rPr lang="ru-RU" sz="24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запослених у индустрији </a:t>
            </a:r>
            <a:r>
              <a:rPr lang="sr-Cyrl-C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већи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0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,</a:t>
            </a:r>
            <a:r>
              <a:rPr lang="sr-Latn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9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ЗАПОСЛЕН</a:t>
            </a:r>
            <a:r>
              <a:rPr lang="x-none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У ИНДУСТРИЈИ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38015" y="484187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Покривеност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увоза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259632" y="653063"/>
            <a:ext cx="27735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МАРТ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2015.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иностранством          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400" b="1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</a:t>
            </a:r>
            <a:r>
              <a:rPr lang="sr-Cyrl-R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 и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553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583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971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13870</TotalTime>
  <Words>1167</Words>
  <Application>Microsoft Office PowerPoint</Application>
  <PresentationFormat>On-screen Show (4:3)</PresentationFormat>
  <Paragraphs>160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Vladan Sibinovic</cp:lastModifiedBy>
  <cp:revision>2088</cp:revision>
  <dcterms:created xsi:type="dcterms:W3CDTF">2004-12-13T09:54:15Z</dcterms:created>
  <dcterms:modified xsi:type="dcterms:W3CDTF">2015-04-22T10:20:51Z</dcterms:modified>
</cp:coreProperties>
</file>