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62" r:id="rId2"/>
    <p:sldId id="364" r:id="rId3"/>
    <p:sldId id="303" r:id="rId4"/>
    <p:sldId id="265" r:id="rId5"/>
    <p:sldId id="266" r:id="rId6"/>
    <p:sldId id="275" r:id="rId7"/>
    <p:sldId id="350" r:id="rId8"/>
    <p:sldId id="368" r:id="rId9"/>
    <p:sldId id="369" r:id="rId10"/>
    <p:sldId id="370" r:id="rId11"/>
    <p:sldId id="371" r:id="rId12"/>
    <p:sldId id="372" r:id="rId13"/>
    <p:sldId id="329" r:id="rId14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81071" autoAdjust="0"/>
  </p:normalViewPr>
  <p:slideViewPr>
    <p:cSldViewPr>
      <p:cViewPr varScale="1">
        <p:scale>
          <a:sx n="90" d="100"/>
          <a:sy n="90" d="100"/>
        </p:scale>
        <p:origin x="-16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4\Septembar\Grafik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ojcevicsa.RZS\Desktop\SANJA\SPOLJNA%20TRGOVINA\za%20medije\Prezentacija,%20od%20avg2011\sep%202014\za%20Graf%20I-IX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IX</c:v>
                  </c:pt>
                  <c:pt idx="1">
                    <c:v>X</c:v>
                  </c:pt>
                  <c:pt idx="2">
                    <c:v>XI</c:v>
                  </c:pt>
                  <c:pt idx="3">
                    <c:v>XII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V</c:v>
                  </c:pt>
                  <c:pt idx="9">
                    <c:v>VI</c:v>
                  </c:pt>
                  <c:pt idx="10">
                    <c:v>VII</c:v>
                  </c:pt>
                  <c:pt idx="11">
                    <c:v>VIII</c:v>
                  </c:pt>
                  <c:pt idx="12">
                    <c:v>IX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813</c:v>
                </c:pt>
                <c:pt idx="1">
                  <c:v>808</c:v>
                </c:pt>
                <c:pt idx="2">
                  <c:v>811</c:v>
                </c:pt>
                <c:pt idx="3">
                  <c:v>820</c:v>
                </c:pt>
                <c:pt idx="4">
                  <c:v>810</c:v>
                </c:pt>
                <c:pt idx="5">
                  <c:v>822</c:v>
                </c:pt>
                <c:pt idx="6">
                  <c:v>815</c:v>
                </c:pt>
                <c:pt idx="7">
                  <c:v>821</c:v>
                </c:pt>
                <c:pt idx="8">
                  <c:v>818</c:v>
                </c:pt>
                <c:pt idx="9">
                  <c:v>837</c:v>
                </c:pt>
                <c:pt idx="10">
                  <c:v>830</c:v>
                </c:pt>
                <c:pt idx="11">
                  <c:v>825</c:v>
                </c:pt>
                <c:pt idx="12">
                  <c:v>831</c:v>
                </c:pt>
              </c:numCache>
            </c:numRef>
          </c:val>
        </c:ser>
        <c:marker val="1"/>
        <c:axId val="37392768"/>
        <c:axId val="37394304"/>
      </c:lineChart>
      <c:catAx>
        <c:axId val="37392768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37394304"/>
        <c:crosses val="autoZero"/>
        <c:auto val="1"/>
        <c:lblAlgn val="ctr"/>
        <c:lblOffset val="100"/>
      </c:catAx>
      <c:valAx>
        <c:axId val="37394304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3739276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1509002675177"/>
          <c:y val="5.1400554097404488E-2"/>
          <c:w val="0.67503223824943814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zaSep2014!$A$2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zaSep2014!$B$1:$N$1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zaSep2014!$B$2:$N$2</c:f>
              <c:numCache>
                <c:formatCode>General</c:formatCode>
                <c:ptCount val="13"/>
                <c:pt idx="0">
                  <c:v>391044</c:v>
                </c:pt>
                <c:pt idx="1">
                  <c:v>455354</c:v>
                </c:pt>
                <c:pt idx="2">
                  <c:v>425417</c:v>
                </c:pt>
                <c:pt idx="3">
                  <c:v>392705</c:v>
                </c:pt>
                <c:pt idx="4">
                  <c:v>251909</c:v>
                </c:pt>
                <c:pt idx="5">
                  <c:v>427058</c:v>
                </c:pt>
                <c:pt idx="6">
                  <c:v>422482</c:v>
                </c:pt>
                <c:pt idx="7">
                  <c:v>348992</c:v>
                </c:pt>
                <c:pt idx="8">
                  <c:v>431234</c:v>
                </c:pt>
                <c:pt idx="9">
                  <c:v>415372</c:v>
                </c:pt>
                <c:pt idx="10">
                  <c:v>414310</c:v>
                </c:pt>
                <c:pt idx="11">
                  <c:v>446110</c:v>
                </c:pt>
                <c:pt idx="12">
                  <c:v>422322</c:v>
                </c:pt>
              </c:numCache>
            </c:numRef>
          </c:val>
        </c:ser>
        <c:ser>
          <c:idx val="1"/>
          <c:order val="1"/>
          <c:tx>
            <c:strRef>
              <c:f>zaSep2014!$A$3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zaSep2014!$B$1:$N$1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zaSep2014!$B$3:$N$3</c:f>
              <c:numCache>
                <c:formatCode>General</c:formatCode>
                <c:ptCount val="13"/>
                <c:pt idx="0">
                  <c:v>232507</c:v>
                </c:pt>
                <c:pt idx="1">
                  <c:v>223049</c:v>
                </c:pt>
                <c:pt idx="2">
                  <c:v>233535</c:v>
                </c:pt>
                <c:pt idx="3">
                  <c:v>223775</c:v>
                </c:pt>
                <c:pt idx="4">
                  <c:v>196950</c:v>
                </c:pt>
                <c:pt idx="5">
                  <c:v>211260</c:v>
                </c:pt>
                <c:pt idx="6">
                  <c:v>231286</c:v>
                </c:pt>
                <c:pt idx="7">
                  <c:v>219922</c:v>
                </c:pt>
                <c:pt idx="8">
                  <c:v>204694</c:v>
                </c:pt>
                <c:pt idx="9">
                  <c:v>244434</c:v>
                </c:pt>
                <c:pt idx="10">
                  <c:v>261081</c:v>
                </c:pt>
                <c:pt idx="11">
                  <c:v>198492</c:v>
                </c:pt>
                <c:pt idx="12">
                  <c:v>250709</c:v>
                </c:pt>
              </c:numCache>
            </c:numRef>
          </c:val>
        </c:ser>
        <c:marker val="1"/>
        <c:axId val="48759168"/>
        <c:axId val="48760704"/>
      </c:lineChart>
      <c:catAx>
        <c:axId val="48759168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8760704"/>
        <c:crosses val="autoZero"/>
        <c:auto val="1"/>
        <c:lblAlgn val="ctr"/>
        <c:lblOffset val="100"/>
      </c:catAx>
      <c:valAx>
        <c:axId val="48760704"/>
        <c:scaling>
          <c:orientation val="minMax"/>
        </c:scaling>
        <c:axPos val="l"/>
        <c:majorGridlines/>
        <c:numFmt formatCode="###,###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875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91"/>
          <c:y val="0.34220861281228782"/>
          <c:w val="0.16230180131593142"/>
          <c:h val="0.19017828327014685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0.87805</cdr:x>
      <cdr:y>0.33333</cdr:y>
    </cdr:from>
    <cdr:to>
      <cdr:x>0.9878</cdr:x>
      <cdr:y>0.40932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5184576" y="1080120"/>
          <a:ext cx="648072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0.87805</cdr:x>
      <cdr:y>0.44444</cdr:y>
    </cdr:from>
    <cdr:to>
      <cdr:x>0.9878</cdr:x>
      <cdr:y>0.52043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5184576" y="1440161"/>
          <a:ext cx="648072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10/21/2014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=""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 </a:t>
            </a:r>
            <a:r>
              <a:rPr lang="sr-Cyrl-BA" baseline="0" dirty="0" smtClean="0"/>
              <a:t>- </a:t>
            </a:r>
            <a:r>
              <a:rPr lang="sr-Cyrl-BA" dirty="0" smtClean="0"/>
              <a:t>септембар </a:t>
            </a:r>
            <a:r>
              <a:rPr lang="ru-RU" dirty="0" smtClean="0"/>
              <a:t>2014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5 милијарди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599 </a:t>
            </a:r>
            <a:r>
              <a:rPr lang="sr-Cyrl-CS" b="0" dirty="0" smtClean="0"/>
              <a:t>милион</a:t>
            </a:r>
            <a:r>
              <a:rPr lang="en-US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2 </a:t>
            </a:r>
            <a:r>
              <a:rPr lang="ru-RU" dirty="0" smtClean="0"/>
              <a:t>милијарде </a:t>
            </a:r>
            <a:r>
              <a:rPr lang="sr-Cyrl-BA" dirty="0" smtClean="0"/>
              <a:t>19 милиона </a:t>
            </a:r>
            <a:r>
              <a:rPr lang="ru-RU" dirty="0" smtClean="0"/>
              <a:t>КМ, а на увоз 3 милијарде</a:t>
            </a:r>
            <a:r>
              <a:rPr lang="ru-RU" baseline="0" dirty="0" smtClean="0"/>
              <a:t> </a:t>
            </a:r>
            <a:r>
              <a:rPr lang="sr-Cyrl-BA" baseline="0" dirty="0" smtClean="0"/>
              <a:t>580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baseline="0" dirty="0" smtClean="0"/>
              <a:t> - </a:t>
            </a:r>
            <a:r>
              <a:rPr lang="sr-Cyrl-BA" dirty="0" smtClean="0"/>
              <a:t>август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56,4%.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септембру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2014. године повећан је за 26,3%, док је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2013. године повећан за 7,8%. Увоз је у </a:t>
            </a:r>
            <a:r>
              <a:rPr lang="sr-Cyrl-BA" dirty="0" smtClean="0"/>
              <a:t>септембру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2014. године смањен за 5</a:t>
            </a:r>
            <a:r>
              <a:rPr lang="sr-Cyrl-BA" dirty="0" smtClean="0"/>
              <a:t>,3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2013. године повећан за 8,0%.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- </a:t>
            </a:r>
            <a:r>
              <a:rPr lang="sr-Cyrl-BA" dirty="0" smtClean="0"/>
              <a:t>септембар </a:t>
            </a:r>
            <a:r>
              <a:rPr lang="ru-RU" dirty="0" smtClean="0"/>
              <a:t>2014.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9,2%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5,4%</a:t>
            </a:r>
            <a:r>
              <a:rPr lang="en-US" dirty="0" smtClean="0"/>
              <a:t> </a:t>
            </a:r>
            <a:r>
              <a:rPr lang="sr-Cyrl-BA" dirty="0" smtClean="0"/>
              <a:t>и 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</a:t>
            </a:r>
            <a:r>
              <a:rPr lang="sr-Cyrl-BA" dirty="0" smtClean="0"/>
              <a:t> 4,9%.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20</a:t>
            </a:r>
            <a:r>
              <a:rPr lang="sr-Cyrl-BA" dirty="0" smtClean="0"/>
              <a:t>,7%, потом слиједе лијекови 3,4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,2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- </a:t>
            </a:r>
            <a:r>
              <a:rPr lang="sr-Cyrl-BA" baseline="0" dirty="0" smtClean="0"/>
              <a:t>септембар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18,8%,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,7% и Хрватска са 10,8%.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21,3%, Србија са 16,2% и Кина са 11,3%.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</a:t>
            </a:r>
            <a:r>
              <a:rPr lang="ru-RU" baseline="0" dirty="0" smtClean="0"/>
              <a:t> - </a:t>
            </a:r>
            <a:r>
              <a:rPr lang="sr-Cyrl-BA" baseline="0" dirty="0" smtClean="0"/>
              <a:t>септембар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</a:t>
            </a:r>
            <a:r>
              <a:rPr lang="sr-Cyrl-BA" dirty="0" smtClean="0"/>
              <a:t>474</a:t>
            </a:r>
            <a:r>
              <a:rPr lang="en-US" dirty="0" smtClean="0"/>
              <a:t>,</a:t>
            </a:r>
            <a:r>
              <a:rPr lang="sr-Cyrl-BA" dirty="0" smtClean="0"/>
              <a:t>1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</a:t>
            </a:r>
            <a:r>
              <a:rPr lang="sr-Cyrl-BA" baseline="0" dirty="0" smtClean="0"/>
              <a:t> </a:t>
            </a:r>
            <a:r>
              <a:rPr lang="ru-RU" dirty="0" smtClean="0"/>
              <a:t>0,7%.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</a:t>
            </a:r>
            <a:r>
              <a:rPr lang="ru-RU" baseline="0" dirty="0" smtClean="0"/>
              <a:t> - </a:t>
            </a:r>
            <a:r>
              <a:rPr lang="sr-Cyrl-BA" baseline="0" dirty="0" smtClean="0"/>
              <a:t>септембар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440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467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септембру 2014.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831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1 341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август 2014. године, просјечна нето плата исплаћена у септембру 2014. већа је реално за 0,3%, док је у односу на септембар 2013. године реално већа за 2,5%.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повећања просјечне плате дошло је углавном због исплаћене веће плате у рудницима и термоелектранама гдје је забиљежен већи број прековремених часова рада у септембру 2014. у односу на август 2014.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септембру 2014.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1 241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плата у септембру 2014.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503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септембру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године, у односу на август 2014,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21,3%,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5,1%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3,2%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2014. године у односу на претходни мјесец у просјеку су више за 0,4%, док су на годишњем нивоу ниже за 0,3%.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Највећи раст забиљежен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1,9%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због виших цијена цигарета (2,7%), затим 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1,2%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усљед виших (сезонских) цијена одјеће и обуће, а нешто мањи раст забиљежен је 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0,6%,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0,6%,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0,5%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Становање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0,4%.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Latn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Ниже цијене у септембру мјесецу забиљежене су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0,2%,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0,2%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0,4%. 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ниже цијене су евидентиране код група посуђе и прибор за домаћинство 1,3%, производи за чишћење и одржавање куће 0,5% и текстилни производи за домаћинство 0,2%, док је пад цијена који је забиљежен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резултат нижих цијена групе резервни дијелови и прибор за аутомобиле 0,2% и групе горива и мазива 0,1%.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највише акцијских попуста или т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акозваних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трајно ниских цијена забиљежено је у групи средства за личну хигијену 1,0%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нешто мање у групи остали лични предмети 0,6%.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Комуникације,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претходни мјесец цијене су у просјеку остале исте.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август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ниже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у односу на септембар 2013. године у просјеку су ниже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3%, а у односу на децембар 2013. године у просјеку су више за 0,1%.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септембру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август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капиталних прозвода у просјеку су ниже за 0,5%, цијене интермедијарних производа за 0,2%, цијене трајних производа за широку потрошњу 0,1%, док су цијене енергије и цијене нетрајних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7841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август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ниже за 0,1%, у односу на септембар 2013. године у просјеку су ниже за 0,9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односу на децембар 2013. године ниже су за 1,0%.</a:t>
            </a:r>
            <a:endParaRPr lang="sr-Latn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септембру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август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 цијене интермедијарних производа у просјеку су више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0,1%, цијене капиталних производа у просјеку су ниже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0,8%, цијене нетрајних производа за широку потрошњу за 0,1%, док су цијене енергије као и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2590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9,1%.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31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0,2%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трајних производа за широку потрошњу,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26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2%, енергије за 21,5%, капиталних производа за 12,3%, нетрајних производа за широку потрошњу за 4,4% и интермедијарних производа за 0,8%.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августом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7,8%.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16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3,9%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десезонирана 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енергије,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августом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26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8%, интермедијарних производа за 7,2%, нетрајних производа за широку потрошњу за 6,0% и трајних производа за широку потрошњу за 2,3%, док је производња капиталних производа мања за 7,4%.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081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1,0%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август 2014.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0,5%.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септембар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године, у односу на исти период прошле године,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1,6%.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,3%,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2,8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1,0%.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639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332354" y="1341438"/>
            <a:ext cx="321434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C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October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2014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4023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598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19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580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419872" y="5300662"/>
            <a:ext cx="3960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707904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2013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059832" y="1412776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483768" y="1700808"/>
          <a:ext cx="59046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379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296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218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762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16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578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China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403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October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 2014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КМ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3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employees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2771800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Picture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83623" y="3254684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5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Alcoholic beverages and tobacco 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Other goods and services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Furnishing and other equipment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en-US" sz="2600" b="1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Transport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5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Producer prices of industrial products on domestic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market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:</a:t>
            </a:r>
            <a:endParaRPr lang="sr-Cyrl-CS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31641" y="612726"/>
            <a:ext cx="253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Producer prices of industrial products on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non-domestic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market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Arial" pitchFamily="34" charset="0"/>
              </a:rPr>
              <a:t>:</a:t>
            </a:r>
            <a:endParaRPr lang="sr-Cyrl-CS" sz="3000" b="1" dirty="0" smtClean="0">
              <a:solidFill>
                <a:srgbClr val="495778"/>
              </a:solidFill>
              <a:latin typeface="Arial Narrow" pitchFamily="34" charset="0"/>
              <a:cs typeface="Arial" pitchFamily="34" charset="0"/>
            </a:endParaRP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2013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62151" y="620687"/>
            <a:ext cx="253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51399"/>
            <a:ext cx="7552133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Working-day adjusted industrial production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higher</a:t>
            </a:r>
            <a:endParaRPr lang="sr-Cyrl-CS" sz="28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Seasonally adjusted industrial production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8%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higher</a:t>
            </a:r>
            <a:endParaRPr lang="en-US" sz="28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1264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: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September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2014/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September 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13759</TotalTime>
  <Words>1696</Words>
  <Application>Microsoft Office PowerPoint</Application>
  <PresentationFormat>On-screen Show (4:3)</PresentationFormat>
  <Paragraphs>178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kandicje</cp:lastModifiedBy>
  <cp:revision>2057</cp:revision>
  <dcterms:created xsi:type="dcterms:W3CDTF">2004-12-13T09:54:15Z</dcterms:created>
  <dcterms:modified xsi:type="dcterms:W3CDTF">2014-10-21T13:04:03Z</dcterms:modified>
</cp:coreProperties>
</file>