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6"/>
  </p:notesMasterIdLst>
  <p:handoutMasterIdLst>
    <p:handoutMasterId r:id="rId17"/>
  </p:handoutMasterIdLst>
  <p:sldIdLst>
    <p:sldId id="262" r:id="rId2"/>
    <p:sldId id="378" r:id="rId3"/>
    <p:sldId id="364" r:id="rId4"/>
    <p:sldId id="303" r:id="rId5"/>
    <p:sldId id="265" r:id="rId6"/>
    <p:sldId id="266" r:id="rId7"/>
    <p:sldId id="275" r:id="rId8"/>
    <p:sldId id="350" r:id="rId9"/>
    <p:sldId id="368" r:id="rId10"/>
    <p:sldId id="369" r:id="rId11"/>
    <p:sldId id="379" r:id="rId12"/>
    <p:sldId id="380" r:id="rId13"/>
    <p:sldId id="381" r:id="rId14"/>
    <p:sldId id="329" r:id="rId15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69943" autoAdjust="0"/>
  </p:normalViewPr>
  <p:slideViewPr>
    <p:cSldViewPr>
      <p:cViewPr>
        <p:scale>
          <a:sx n="75" d="100"/>
          <a:sy n="75" d="100"/>
        </p:scale>
        <p:origin x="-10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acbi\Desktop\Plate\2014\Maj\Grafikon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ojcevicsa.RZS\Desktop\SANJA\SPOLJNA%20TRGOVINA\za%20medije\Prezentacija,%20od%20avg2011\maj%202014\za%20Graf%20I-V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3995406824147038E-2"/>
          <c:y val="2.1250000000000012E-2"/>
          <c:w val="0.90156014873140788"/>
          <c:h val="0.78845654709827939"/>
        </c:manualLayout>
      </c:layout>
      <c:lineChart>
        <c:grouping val="standard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V</c:v>
                  </c:pt>
                  <c:pt idx="1">
                    <c:v>VI</c:v>
                  </c:pt>
                  <c:pt idx="2">
                    <c:v>VII</c:v>
                  </c:pt>
                  <c:pt idx="3">
                    <c:v>VIII</c:v>
                  </c:pt>
                  <c:pt idx="4">
                    <c:v>IX</c:v>
                  </c:pt>
                  <c:pt idx="5">
                    <c:v>X</c:v>
                  </c:pt>
                  <c:pt idx="6">
                    <c:v>XI</c:v>
                  </c:pt>
                  <c:pt idx="7">
                    <c:v>XII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V</c:v>
                  </c:pt>
                </c:lvl>
                <c:lvl>
                  <c:pt idx="0">
                    <c:v>2013</c:v>
                  </c:pt>
                  <c:pt idx="8">
                    <c:v>2014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796</c:v>
                </c:pt>
                <c:pt idx="1">
                  <c:v>816</c:v>
                </c:pt>
                <c:pt idx="2">
                  <c:v>803</c:v>
                </c:pt>
                <c:pt idx="3">
                  <c:v>811</c:v>
                </c:pt>
                <c:pt idx="4">
                  <c:v>813</c:v>
                </c:pt>
                <c:pt idx="5">
                  <c:v>808</c:v>
                </c:pt>
                <c:pt idx="6">
                  <c:v>811</c:v>
                </c:pt>
                <c:pt idx="7">
                  <c:v>820</c:v>
                </c:pt>
                <c:pt idx="8">
                  <c:v>810</c:v>
                </c:pt>
                <c:pt idx="9">
                  <c:v>822</c:v>
                </c:pt>
                <c:pt idx="10">
                  <c:v>815</c:v>
                </c:pt>
                <c:pt idx="11">
                  <c:v>821</c:v>
                </c:pt>
                <c:pt idx="12">
                  <c:v>818</c:v>
                </c:pt>
              </c:numCache>
            </c:numRef>
          </c:val>
        </c:ser>
        <c:marker val="1"/>
        <c:axId val="44876544"/>
        <c:axId val="44878080"/>
      </c:lineChart>
      <c:catAx>
        <c:axId val="44876544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44878080"/>
        <c:crosses val="autoZero"/>
        <c:auto val="1"/>
        <c:lblAlgn val="ctr"/>
        <c:lblOffset val="100"/>
      </c:catAx>
      <c:valAx>
        <c:axId val="44878080"/>
        <c:scaling>
          <c:orientation val="minMax"/>
          <c:max val="900"/>
          <c:min val="60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44876544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501509002675177"/>
          <c:y val="5.1400554097404488E-2"/>
          <c:w val="0.67503223824943692"/>
          <c:h val="0.8326195683872849"/>
        </c:manualLayout>
      </c:layout>
      <c:lineChart>
        <c:grouping val="standard"/>
        <c:ser>
          <c:idx val="0"/>
          <c:order val="0"/>
          <c:tx>
            <c:strRef>
              <c:f>zaMaj2014!$A$2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zaMaj2014!$B$1:$N$1</c:f>
              <c:strCache>
                <c:ptCount val="13"/>
                <c:pt idx="0">
                  <c:v>V</c:v>
                </c:pt>
                <c:pt idx="1">
                  <c:v>VI</c:v>
                </c:pt>
                <c:pt idx="2">
                  <c:v>VII</c:v>
                </c:pt>
                <c:pt idx="3">
                  <c:v>VIII</c:v>
                </c:pt>
                <c:pt idx="4">
                  <c:v>IX</c:v>
                </c:pt>
                <c:pt idx="5">
                  <c:v>X</c:v>
                </c:pt>
                <c:pt idx="6">
                  <c:v>XI</c:v>
                </c:pt>
                <c:pt idx="7">
                  <c:v>XII</c:v>
                </c:pt>
                <c:pt idx="8">
                  <c:v>I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V</c:v>
                </c:pt>
              </c:strCache>
            </c:strRef>
          </c:cat>
          <c:val>
            <c:numRef>
              <c:f>zaMaj2014!$B$2:$N$2</c:f>
              <c:numCache>
                <c:formatCode>General</c:formatCode>
                <c:ptCount val="13"/>
                <c:pt idx="0">
                  <c:v>380770</c:v>
                </c:pt>
                <c:pt idx="1">
                  <c:v>317176</c:v>
                </c:pt>
                <c:pt idx="2">
                  <c:v>400481</c:v>
                </c:pt>
                <c:pt idx="3">
                  <c:v>385911</c:v>
                </c:pt>
                <c:pt idx="4">
                  <c:v>390579</c:v>
                </c:pt>
                <c:pt idx="5">
                  <c:v>454480</c:v>
                </c:pt>
                <c:pt idx="6">
                  <c:v>424992</c:v>
                </c:pt>
                <c:pt idx="7">
                  <c:v>391993</c:v>
                </c:pt>
                <c:pt idx="8">
                  <c:v>251909</c:v>
                </c:pt>
                <c:pt idx="9">
                  <c:v>427058</c:v>
                </c:pt>
                <c:pt idx="10">
                  <c:v>422482</c:v>
                </c:pt>
                <c:pt idx="11">
                  <c:v>348984</c:v>
                </c:pt>
                <c:pt idx="12">
                  <c:v>430863</c:v>
                </c:pt>
              </c:numCache>
            </c:numRef>
          </c:val>
        </c:ser>
        <c:ser>
          <c:idx val="1"/>
          <c:order val="1"/>
          <c:tx>
            <c:strRef>
              <c:f>zaMaj2014!$A$3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zaMaj2014!$B$1:$N$1</c:f>
              <c:strCache>
                <c:ptCount val="13"/>
                <c:pt idx="0">
                  <c:v>V</c:v>
                </c:pt>
                <c:pt idx="1">
                  <c:v>VI</c:v>
                </c:pt>
                <c:pt idx="2">
                  <c:v>VII</c:v>
                </c:pt>
                <c:pt idx="3">
                  <c:v>VIII</c:v>
                </c:pt>
                <c:pt idx="4">
                  <c:v>IX</c:v>
                </c:pt>
                <c:pt idx="5">
                  <c:v>X</c:v>
                </c:pt>
                <c:pt idx="6">
                  <c:v>XI</c:v>
                </c:pt>
                <c:pt idx="7">
                  <c:v>XII</c:v>
                </c:pt>
                <c:pt idx="8">
                  <c:v>I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V</c:v>
                </c:pt>
              </c:strCache>
            </c:strRef>
          </c:cat>
          <c:val>
            <c:numRef>
              <c:f>zaMaj2014!$B$3:$N$3</c:f>
              <c:numCache>
                <c:formatCode>General</c:formatCode>
                <c:ptCount val="13"/>
                <c:pt idx="0">
                  <c:v>220764</c:v>
                </c:pt>
                <c:pt idx="1">
                  <c:v>220173</c:v>
                </c:pt>
                <c:pt idx="2">
                  <c:v>242098</c:v>
                </c:pt>
                <c:pt idx="3">
                  <c:v>199427</c:v>
                </c:pt>
                <c:pt idx="4">
                  <c:v>230912</c:v>
                </c:pt>
                <c:pt idx="5">
                  <c:v>221870</c:v>
                </c:pt>
                <c:pt idx="6">
                  <c:v>231500</c:v>
                </c:pt>
                <c:pt idx="7">
                  <c:v>222497</c:v>
                </c:pt>
                <c:pt idx="8">
                  <c:v>196950</c:v>
                </c:pt>
                <c:pt idx="9">
                  <c:v>211217</c:v>
                </c:pt>
                <c:pt idx="10">
                  <c:v>231116</c:v>
                </c:pt>
                <c:pt idx="11">
                  <c:v>219673</c:v>
                </c:pt>
                <c:pt idx="12">
                  <c:v>204790</c:v>
                </c:pt>
              </c:numCache>
            </c:numRef>
          </c:val>
        </c:ser>
        <c:marker val="1"/>
        <c:axId val="45814528"/>
        <c:axId val="45816064"/>
      </c:lineChart>
      <c:catAx>
        <c:axId val="45814528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45816064"/>
        <c:crosses val="autoZero"/>
        <c:auto val="1"/>
        <c:lblAlgn val="ctr"/>
        <c:lblOffset val="100"/>
      </c:catAx>
      <c:valAx>
        <c:axId val="45816064"/>
        <c:scaling>
          <c:orientation val="minMax"/>
        </c:scaling>
        <c:axPos val="l"/>
        <c:majorGridlines/>
        <c:numFmt formatCode="###\ ###" sourceLinked="0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45814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4591737676601"/>
          <c:y val="0.34220861281228782"/>
          <c:w val="0.16230180131593142"/>
          <c:h val="0.19017828327014685"/>
        </c:manualLayout>
      </c:layout>
      <c:txPr>
        <a:bodyPr/>
        <a:lstStyle/>
        <a:p>
          <a:pPr>
            <a:defRPr sz="800">
              <a:latin typeface="Arial Narrow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6/23/2014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="" xmlns:p14="http://schemas.microsoft.com/office/powerpoint/2010/main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исти мјесец прошле године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већи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односу на 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 је за 1,4%, док је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април 2014.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мањи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,1%.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периоду јануар - мај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2014. године, у односу на исти период прошле године,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већи је за 1,9%.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од 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,4%,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раст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1,6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и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раст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1,5%.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963963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периоду </a:t>
            </a:r>
            <a:r>
              <a:rPr lang="sr-Cyrl-BA" dirty="0" smtClean="0"/>
              <a:t>јануар </a:t>
            </a:r>
            <a:r>
              <a:rPr lang="sr-Cyrl-BA" baseline="0" dirty="0" smtClean="0"/>
              <a:t>- </a:t>
            </a:r>
            <a:r>
              <a:rPr lang="sr-Cyrl-BA" dirty="0" smtClean="0"/>
              <a:t>мај </a:t>
            </a:r>
            <a:r>
              <a:rPr lang="ru-RU" dirty="0" smtClean="0"/>
              <a:t>2014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BA" b="0" dirty="0" smtClean="0"/>
              <a:t>2 милијарде</a:t>
            </a:r>
            <a:r>
              <a:rPr lang="sr-Cyrl-BA" b="0" baseline="0" dirty="0" smtClean="0"/>
              <a:t> </a:t>
            </a:r>
            <a:r>
              <a:rPr lang="sr-Cyrl-BA" b="0" dirty="0" smtClean="0"/>
              <a:t>945 </a:t>
            </a:r>
            <a:r>
              <a:rPr lang="sr-Cyrl-CS" b="0" dirty="0" smtClean="0"/>
              <a:t>милион</a:t>
            </a:r>
            <a:r>
              <a:rPr lang="en-US" b="0" dirty="0" smtClean="0"/>
              <a:t>a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/>
            </a:r>
            <a:br>
              <a:rPr lang="sr-Cyrl-BA" dirty="0" smtClean="0"/>
            </a:br>
            <a:r>
              <a:rPr lang="ru-RU" dirty="0" smtClean="0"/>
              <a:t>милијарду и </a:t>
            </a:r>
            <a:r>
              <a:rPr lang="sr-Cyrl-BA" dirty="0" smtClean="0"/>
              <a:t>6</a:t>
            </a:r>
            <a:r>
              <a:rPr lang="en-US" dirty="0" smtClean="0"/>
              <a:t>4</a:t>
            </a:r>
            <a:r>
              <a:rPr lang="sr-Cyrl-BA" baseline="0" dirty="0" smtClean="0"/>
              <a:t> </a:t>
            </a:r>
            <a:r>
              <a:rPr lang="sr-Cyrl-BA" dirty="0" smtClean="0"/>
              <a:t>милиона </a:t>
            </a:r>
            <a:r>
              <a:rPr lang="ru-RU" dirty="0" smtClean="0"/>
              <a:t>КМ, а на увоз милијарду и </a:t>
            </a:r>
            <a:r>
              <a:rPr lang="sr-Cyrl-BA" dirty="0" smtClean="0"/>
              <a:t>881 </a:t>
            </a:r>
            <a:r>
              <a:rPr lang="sr-Cyrl-CS" dirty="0" smtClean="0"/>
              <a:t>милион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јануар</a:t>
            </a:r>
            <a:r>
              <a:rPr lang="sr-Cyrl-BA" baseline="0" dirty="0" smtClean="0"/>
              <a:t> - </a:t>
            </a:r>
            <a:r>
              <a:rPr lang="sr-Cyrl-BA" dirty="0" smtClean="0"/>
              <a:t>мај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била је 56,5%.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</a:t>
            </a:r>
            <a:r>
              <a:rPr lang="ru-RU" baseline="0" dirty="0" smtClean="0"/>
              <a:t> јануар - </a:t>
            </a:r>
            <a:r>
              <a:rPr lang="sr-Cyrl-BA" dirty="0" smtClean="0"/>
              <a:t>мај </a:t>
            </a:r>
            <a:r>
              <a:rPr lang="ru-RU" dirty="0" smtClean="0"/>
              <a:t>2014.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Cyrl-BA" dirty="0" smtClean="0"/>
              <a:t>н</a:t>
            </a:r>
            <a:r>
              <a:rPr lang="ru-RU" dirty="0" smtClean="0"/>
              <a:t>афтна уља и уља доби</a:t>
            </a:r>
            <a:r>
              <a:rPr lang="sr-Cyrl-BA" dirty="0" smtClean="0"/>
              <a:t>ј</a:t>
            </a:r>
            <a:r>
              <a:rPr lang="ru-RU" dirty="0" smtClean="0"/>
              <a:t>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осим сирових</a:t>
            </a:r>
            <a:r>
              <a:rPr lang="sr-Cyrl-BA" dirty="0" smtClean="0"/>
              <a:t>) 9,5%</a:t>
            </a:r>
            <a:r>
              <a:rPr lang="ru-RU" dirty="0" smtClean="0"/>
              <a:t>, </a:t>
            </a:r>
            <a:r>
              <a:rPr lang="sr-Cyrl-BA" dirty="0" smtClean="0"/>
              <a:t>затим в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</a:t>
            </a:r>
            <a:r>
              <a:rPr lang="sr-Cyrl-BA" dirty="0" smtClean="0"/>
              <a:t> 5,13%</a:t>
            </a:r>
            <a:r>
              <a:rPr lang="en-US" dirty="0" smtClean="0"/>
              <a:t> </a:t>
            </a:r>
            <a:r>
              <a:rPr lang="sr-Cyrl-BA" dirty="0" smtClean="0"/>
              <a:t>и обрађено дрво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sr-Cyrl-BA" dirty="0" smtClean="0"/>
              <a:t>,12%.</a:t>
            </a:r>
            <a:r>
              <a:rPr lang="ru-RU" dirty="0" smtClean="0"/>
              <a:t> 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22</a:t>
            </a:r>
            <a:r>
              <a:rPr lang="sr-Cyrl-BA" dirty="0" smtClean="0"/>
              <a:t>,9%, потом слиједе лијекови 3,2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dirty="0" smtClean="0"/>
              <a:t>,6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</a:t>
            </a:r>
            <a:r>
              <a:rPr lang="ru-RU" baseline="0" dirty="0" smtClean="0"/>
              <a:t> - </a:t>
            </a:r>
            <a:r>
              <a:rPr lang="sr-Cyrl-BA" dirty="0" smtClean="0"/>
              <a:t>мај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18,3%, затим Србија са </a:t>
            </a:r>
            <a:r>
              <a:rPr lang="sr-Cyrl-BA" dirty="0" smtClean="0"/>
              <a:t>14</a:t>
            </a:r>
            <a:r>
              <a:rPr lang="ru-RU" dirty="0" smtClean="0"/>
              <a:t>,4% и Хрватска са 10,9%.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</a:t>
            </a:r>
            <a:r>
              <a:rPr lang="sr-Cyrl-BA" dirty="0" smtClean="0"/>
              <a:t>Русија </a:t>
            </a:r>
            <a:r>
              <a:rPr lang="ru-RU" dirty="0" smtClean="0"/>
              <a:t>са 23,3%, Србија са 15,3% и Италија са 10,9%.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у периоду јануар</a:t>
            </a:r>
            <a:r>
              <a:rPr lang="ru-RU" baseline="0" dirty="0" smtClean="0"/>
              <a:t> - </a:t>
            </a:r>
            <a:r>
              <a:rPr lang="sr-Cyrl-BA" dirty="0" smtClean="0"/>
              <a:t>мај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Швајцарском</a:t>
            </a:r>
            <a:r>
              <a:rPr lang="ru-RU" baseline="0" dirty="0" smtClean="0"/>
              <a:t> </a:t>
            </a:r>
            <a:r>
              <a:rPr lang="ru-RU" dirty="0" smtClean="0"/>
              <a:t>и износи </a:t>
            </a:r>
            <a:r>
              <a:rPr lang="sr-Cyrl-BA" dirty="0" smtClean="0"/>
              <a:t>450</a:t>
            </a:r>
            <a:r>
              <a:rPr lang="en-US" dirty="0" smtClean="0"/>
              <a:t>,</a:t>
            </a:r>
            <a:r>
              <a:rPr lang="sr-Cyrl-BA" dirty="0" smtClean="0"/>
              <a:t>0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Русијом</a:t>
            </a:r>
            <a:r>
              <a:rPr lang="sr-Cyrl-BA" baseline="0" dirty="0" smtClean="0"/>
              <a:t> </a:t>
            </a:r>
            <a:r>
              <a:rPr lang="ru-RU" dirty="0" smtClean="0"/>
              <a:t>0,2%.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  периоду јануар</a:t>
            </a:r>
            <a:r>
              <a:rPr lang="ru-RU" baseline="0" dirty="0" smtClean="0"/>
              <a:t> - </a:t>
            </a:r>
            <a:r>
              <a:rPr lang="sr-Cyrl-BA" dirty="0" smtClean="0"/>
              <a:t>мај </a:t>
            </a:r>
            <a:r>
              <a:rPr lang="ru-RU" dirty="0" smtClean="0"/>
              <a:t>2014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</a:t>
            </a:r>
            <a:r>
              <a:rPr lang="sr-Cyrl-BA" dirty="0" smtClean="0"/>
              <a:t>760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такође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782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2013. години, број ријешених кривичних пријава поднијетих против пунољетних лица износио је 11 901 и мањи је за 4,4% у односу на прошлу годину. Такође, смањен је број оптужених за 7,0%, те број осуђених лица за 5,0%. Код малољетника, у односу на 2012. годину, у 2013. број ријешених кривичних пријава износио је 277 и мањи је за 21,5%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endParaRPr lang="sr-Latn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Најчешће изрицане пресуде за пунољетна лица биле су условна затворска казна 54,4%, новчана казна 20,9% и затворска казна 18,4%. 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Малољетним лицима у 2013. години, изрицане су само васпитне мјере, од којих претежно мјере упозорења и усмјеравања 51,8%, али и мјере појачаног надзора 44,4%. Казна малољетничког затвора није изречена ни у једном случају.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359CA0-5701-4488-8B58-C9B712C1142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исплаћена у мају 2014. године износи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818 КМ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бруто плата 1 316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поређењу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са априлом 2014. године, просјечна нето плата исплаћена у мају 2014. мања је реално за 0,3%, док је у односу на мај 2013. године реално већа за 4,5%.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sr-Latn-CS" dirty="0" smtClean="0"/>
              <a:t> </a:t>
            </a: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082168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Највиша просјечна нето плата у мају 2014. године, посматрано по подручјима дјелатности,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износи 1 276 КМ, а најнижа у подручју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Административне и помоћне услужне дјелатности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497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мају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године, у односу на април 2014, номинални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Дјелатности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пружања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смјештаја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рипреме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послуживања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хране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хотелијерство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угоститељство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3,8%,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Остале услужне дјелатности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1,7% и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1,7%.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980753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производа и услуга, које се користе за личну потрошњу у Републици Српској, мјерене индексом потрошачких цијена, у мају 2014. године у односу на април 2014. у просјеку су ниже за 0,1%. </a:t>
            </a:r>
            <a:endParaRPr lang="sr-Cyrl-B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B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BA" b="0" dirty="0" smtClean="0"/>
              <a:t>одишња инфлација (</a:t>
            </a:r>
            <a:r>
              <a:rPr lang="sr-Cyrl-CS" b="0" dirty="0" smtClean="0"/>
              <a:t>мај </a:t>
            </a:r>
            <a:r>
              <a:rPr lang="sr-Cyrl-BA" b="0" dirty="0" smtClean="0"/>
              <a:t>201</a:t>
            </a:r>
            <a:r>
              <a:rPr lang="sr-Latn-CS" b="0" dirty="0" smtClean="0"/>
              <a:t>4</a:t>
            </a:r>
            <a:r>
              <a:rPr lang="sr-Cyrl-BA" b="0" dirty="0" smtClean="0"/>
              <a:t>/</a:t>
            </a:r>
            <a:r>
              <a:rPr lang="sr-Cyrl-CS" b="0" dirty="0" smtClean="0"/>
              <a:t>мај </a:t>
            </a:r>
            <a:r>
              <a:rPr lang="sr-Cyrl-BA" b="0" dirty="0" smtClean="0"/>
              <a:t>201</a:t>
            </a:r>
            <a:r>
              <a:rPr lang="sr-Latn-CS" b="0" dirty="0" smtClean="0"/>
              <a:t>3</a:t>
            </a:r>
            <a:r>
              <a:rPr lang="en-US" b="0" dirty="0" smtClean="0"/>
              <a:t>.</a:t>
            </a:r>
            <a:r>
              <a:rPr lang="sr-Cyrl-BA" b="0" dirty="0" smtClean="0"/>
              <a:t>) износи -1,7%.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088525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Забиљежен је раст код три од укупно 12 одјељака. Раст цијена је забиљежен у одјељцима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Становање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0,3%,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Здравство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0,2% и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Остала добра и услуге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0,1%.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Ниже цијене забиљежене су код пет од укупно 12 одјељака. Највиши пад потрошачких цијена у мају односи се на одјељак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Одјећа и обућа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(0,6%) и резултат је све већег броја сезонских снижења. У одјељку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Храна и безалкохолна пића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забиљежен је пад цијена од 0,4% због нижих (акцијских) цијена тјестенине (8,7%), бисквита (1,9%), одређеног броја сухомеснатих производа, млијека и млијечних производа (0,6%), уља и других масноћа (0,8%).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Алкохолна пића и дуван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те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Рекреација и култура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забиљежен је пад 0,2%, док је индекс одјељка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Превоз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нижи за 0,1%. У одјељцима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Намјештај и покућство, Комуникације,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Образовање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Ресторани и хотели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су у просјеку остале исте.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177020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произвођач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индустријских производа на домаћем тржишту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април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просјеку су више за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%, у односу на мај 2013. у просјеку су ниже за 1,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%, а у односу на децембар 2013. године у просјеку су више за 0,2%.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намјени потрошње,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мају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април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цијене нетрајних производа за широку потрошњу у просјеку су више за 0,5%, цијене енергије у просјеку су ниже за 0,1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док су цијене интермедијарних производа, цијене капиталних прозвода као и цијене трајних производа за широку потрошњу у просјеку остале на истом нивоу.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8239E-87B9-4C51-918F-368D9A9686B4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078412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произвођач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индустријских производа на страном тржишту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април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просјеку су ниже за 0,3%, у односу на мај 2013. године у просјеку су више за 0,3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у односу на децембар 2013. године ниже су за 1,1%.</a:t>
            </a: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намјени потрошње,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мају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април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цијене капиталних производа у просјеку су више з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1,4%, цијене нетрајних производа за широку потрошњу за 0,2%, цијене енергије у просјеку су ниже за 0,5%, цијене интермедијарних производа за 0,4%, док су цијене трајних производа за широку потрошњу у просјеку остале на истом нивоу.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8239E-87B9-4C51-918F-368D9A9686B4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325901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есезонирана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априлом 2014.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1,0%. 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индустрији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од 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док је 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забиљежен пад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десезонирана производња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нетрајних производа за широку потрошњу,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априлом 2014,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мања је за 0</a:t>
            </a:r>
            <a:r>
              <a:rPr lang="bs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1%, интермедијарних производа за 8,6% и трајних производа за широку потрошњу за 9,1%, док је производња капиталних производа већа за 21,3% и енергије за 0,6%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7081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600" b="1" dirty="0">
                <a:solidFill>
                  <a:srgbClr val="495778"/>
                </a:solidFill>
                <a:latin typeface="Arial Narrow" pitchFamily="34" charset="0"/>
              </a:rPr>
              <a:t>КОНФЕРЕНЦИЈА ЗА МЕДИЈЕ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Др Радмила Чичковић</a:t>
            </a:r>
            <a:r>
              <a:rPr lang="sr-Latn-CS" sz="20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dirty="0" smtClean="0">
                <a:solidFill>
                  <a:srgbClr val="495778"/>
                </a:solidFill>
                <a:latin typeface="Arial Narrow" pitchFamily="34" charset="0"/>
              </a:rPr>
              <a:t>директор Републичког </a:t>
            </a: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завода за статистику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823670" y="1341438"/>
            <a:ext cx="2231701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CS" sz="3400" dirty="0" smtClean="0">
                <a:solidFill>
                  <a:schemeClr val="tx2"/>
                </a:solidFill>
                <a:latin typeface="Arial Narrow" pitchFamily="34" charset="0"/>
              </a:rPr>
              <a:t>4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јун 2014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V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</a:t>
            </a:r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V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201</a:t>
            </a:r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3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endParaRPr lang="ru-RU" sz="2400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ru-RU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Број </a:t>
            </a:r>
            <a:r>
              <a:rPr lang="ru-RU" sz="2400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запослених у индустрији </a:t>
            </a:r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већи</a:t>
            </a:r>
            <a:r>
              <a:rPr lang="ru-RU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1,</a:t>
            </a:r>
            <a:r>
              <a:rPr lang="sr-Cyrl-CS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ЗАПОСЛЕН</a:t>
            </a:r>
            <a:r>
              <a:rPr lang="x-none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У ИНДУСТРИЈИ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491833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Покривеност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увоза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извозом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56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475656" y="764704"/>
            <a:ext cx="27911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 - МАЈ 201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Обим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робне размјене Р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епублике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рпске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са 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иностранством          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милијарде 945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милијарду</a:t>
            </a:r>
            <a:r>
              <a:rPr lang="sr-Cyrl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и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64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милиона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милијарду</a:t>
            </a:r>
            <a:r>
              <a:rPr lang="sr-Cyrl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 881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2411413" y="5300663"/>
            <a:ext cx="5760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Графикон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и 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</a:t>
            </a:r>
            <a:r>
              <a:rPr lang="ru-RU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воз по мјесецима у хиљ</a:t>
            </a:r>
            <a:r>
              <a:rPr lang="sr-Cyrl-CS" sz="1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адама КМ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851920" y="4797152"/>
            <a:ext cx="576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2013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6012160" y="4797152"/>
            <a:ext cx="57606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2014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2195736" y="1556792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хиљ.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/>
          <p:nvPr/>
        </p:nvGraphicFramePr>
        <p:xfrm>
          <a:off x="2267744" y="1772816"/>
          <a:ext cx="6007745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ЈАНУАР - МАЈ 201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Италија 18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,3%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195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Србија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14,4%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153 милион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Хрватска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10,9%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116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ИЗВОЗ: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Русија 23,3%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439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Србија 15,3%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288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Италија 10,9%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205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90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УВОЗ: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CS" sz="3400" dirty="0" smtClean="0">
                <a:solidFill>
                  <a:schemeClr val="tx2"/>
                </a:solidFill>
                <a:latin typeface="Arial Narrow" pitchFamily="34" charset="0"/>
              </a:rPr>
              <a:t>4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јун 2014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КОНФЕРЕНЦИЈА </a:t>
            </a:r>
            <a:r>
              <a:rPr lang="sr-Cyrl-CS" sz="3400" b="1" dirty="0">
                <a:solidFill>
                  <a:srgbClr val="495778"/>
                </a:solidFill>
                <a:latin typeface="Arial Narrow" pitchFamily="34" charset="0"/>
              </a:rPr>
              <a:t>ЗА МЕДИЈЕ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ravosudje.jpg"/>
          <p:cNvPicPr/>
          <p:nvPr/>
        </p:nvPicPr>
        <p:blipFill>
          <a:blip r:embed="rId3" cstate="print"/>
          <a:srcRect t="26140" b="29923"/>
          <a:stretch>
            <a:fillRect/>
          </a:stretch>
        </p:blipFill>
        <p:spPr>
          <a:xfrm>
            <a:off x="1104900" y="4848225"/>
            <a:ext cx="8039100" cy="2009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dirty="0">
                <a:solidFill>
                  <a:srgbClr val="495778"/>
                </a:solidFill>
              </a:rPr>
              <a:t>СТАТИСТИК</a:t>
            </a:r>
            <a:r>
              <a:rPr lang="en-US" dirty="0">
                <a:solidFill>
                  <a:srgbClr val="495778"/>
                </a:solidFill>
              </a:rPr>
              <a:t>A </a:t>
            </a:r>
            <a:r>
              <a:rPr lang="x-none" dirty="0" smtClean="0">
                <a:solidFill>
                  <a:srgbClr val="495778"/>
                </a:solidFill>
              </a:rPr>
              <a:t>КРИМИНАЛИТЕТА</a:t>
            </a:r>
            <a:endParaRPr lang="en-US" dirty="0">
              <a:solidFill>
                <a:srgbClr val="495778"/>
              </a:solidFill>
            </a:endParaRPr>
          </a:p>
        </p:txBody>
      </p:sp>
      <p:pic>
        <p:nvPicPr>
          <p:cNvPr id="21507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21511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AutoShape 10" descr="http://10.0.0.10/webmail/mailAttach/Izvoz.png?part=0.1&amp;folder=%7Everdana.cejvan%40rzs.rs.ba%2FINBOX&amp;uid=94&amp;disp=inline"/>
          <p:cNvSpPr>
            <a:spLocks noChangeAspect="1" noChangeArrowheads="1"/>
          </p:cNvSpPr>
          <p:nvPr/>
        </p:nvSpPr>
        <p:spPr bwMode="auto">
          <a:xfrm>
            <a:off x="71438" y="-136525"/>
            <a:ext cx="45815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475656" y="1844824"/>
            <a:ext cx="698477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Смањен број оптужених и осуђених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пунољетних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лица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у односу на 2012. годину</a:t>
            </a:r>
            <a:endParaRPr lang="en-US" sz="26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75656" y="620688"/>
            <a:ext cx="21836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ГОДИНА </a:t>
            </a:r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1475656" y="2924944"/>
            <a:ext cx="74898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Latn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7,0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sr-Cyrl-C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мање оптужених</a:t>
            </a:r>
          </a:p>
          <a:p>
            <a:pPr>
              <a:buFont typeface="Arial" charset="0"/>
              <a:buChar char="•"/>
            </a:pPr>
            <a:r>
              <a:rPr lang="sr-Cyrl-C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5,0% </a:t>
            </a:r>
            <a:r>
              <a:rPr lang="sr-Cyrl-C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мање осуђених</a:t>
            </a:r>
            <a:endParaRPr lang="sr-Cyrl-BA" sz="20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itchFamily="34" charset="0"/>
                <a:cs typeface="Arial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нето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818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бруто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1 316 КМ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1494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МАЈ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584380" y="4195960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Графикон 1. П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росјечн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нето плат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запослених по мјесецима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092280" y="548680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2627784" y="1124744"/>
          <a:ext cx="49685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8" name="Picture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73379" y="3096812"/>
            <a:ext cx="4505242" cy="4611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-0,1%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x-none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одишња </a:t>
            </a:r>
            <a:r>
              <a:rPr lang="sr-Cyrl-CS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/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,7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149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МАЈ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2014.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раст цијена</a:t>
            </a: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Становање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0,3% </a:t>
            </a: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i="1" dirty="0" smtClean="0">
                <a:solidFill>
                  <a:srgbClr val="495778"/>
                </a:solidFill>
                <a:latin typeface="Arial Narrow" pitchFamily="34" charset="0"/>
              </a:rPr>
              <a:t>Здравство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0,2%</a:t>
            </a:r>
          </a:p>
          <a:p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пад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</a:rPr>
              <a:t>цијена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Одјећа и обућа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0,6%</a:t>
            </a: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Храна и безалкохолна пића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0,4%</a:t>
            </a:r>
          </a:p>
          <a:p>
            <a:pPr>
              <a:buFont typeface="Arial" charset="0"/>
              <a:buChar char="•"/>
            </a:pPr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149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МАЈ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2014.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15" name="Picture 14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4339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4343" name="Picture 8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331641" y="1628800"/>
            <a:ext cx="748883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Цијене произвођача индустријских производа на домаћем тржишту:</a:t>
            </a:r>
          </a:p>
          <a:p>
            <a:endParaRPr lang="sr-Cyrl-CS" sz="2400" dirty="0" smtClean="0">
              <a:solidFill>
                <a:srgbClr val="495778"/>
              </a:solidFill>
              <a:cs typeface="Tahoma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више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pPr>
              <a:buFont typeface="Arial" pitchFamily="34" charset="0"/>
              <a:buChar char="•"/>
            </a:pP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2014/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2013. ниже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1,</a:t>
            </a:r>
            <a:r>
              <a:rPr lang="sr-Latn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/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331641" y="612726"/>
            <a:ext cx="1494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МАЈ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1" name="Picture 10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4339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itchFamily="34" charset="0"/>
                <a:cs typeface="Tahoma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4343" name="Picture 8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331641" y="1628800"/>
            <a:ext cx="748883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  <a:cs typeface="Arial" pitchFamily="34" charset="0"/>
              </a:rPr>
              <a:t>Цијене произвођача индустријских производа на страном тржишту:</a:t>
            </a:r>
          </a:p>
          <a:p>
            <a:endParaRPr lang="sr-Cyrl-CS" sz="2400" dirty="0" smtClean="0">
              <a:solidFill>
                <a:srgbClr val="495778"/>
              </a:solidFill>
              <a:cs typeface="Tahoma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2014/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ниже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0,3%</a:t>
            </a:r>
          </a:p>
          <a:p>
            <a:pPr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2014/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2013. више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0,3%</a:t>
            </a:r>
          </a:p>
          <a:p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/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362151" y="620687"/>
            <a:ext cx="1494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МАЈ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1" name="Picture 10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>
                <a:solidFill>
                  <a:srgbClr val="C8E6E6"/>
                </a:solidFill>
                <a:cs typeface="Tahoma" pitchFamily="34" charset="0"/>
              </a:rPr>
              <a:t>Републички завод за статистику</a:t>
            </a:r>
            <a:endParaRPr lang="en-US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51399"/>
            <a:ext cx="7552133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/ I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201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endParaRPr lang="ru-RU" sz="26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Десезонирана индустријска производње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већа 1,0%</a:t>
            </a:r>
            <a:endParaRPr lang="en-US" sz="26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49119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Индекс индустријске производње:</a:t>
            </a:r>
            <a:endParaRPr lang="en-US" sz="26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13506</TotalTime>
  <Words>1657</Words>
  <Application>Microsoft Office PowerPoint</Application>
  <PresentationFormat>On-screen Show (4:3)</PresentationFormat>
  <Paragraphs>189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RZS 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ignjicog</cp:lastModifiedBy>
  <cp:revision>1979</cp:revision>
  <dcterms:created xsi:type="dcterms:W3CDTF">2004-12-13T09:54:15Z</dcterms:created>
  <dcterms:modified xsi:type="dcterms:W3CDTF">2014-06-23T10:27:57Z</dcterms:modified>
</cp:coreProperties>
</file>