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350" r:id="rId2"/>
    <p:sldId id="334" r:id="rId3"/>
    <p:sldId id="303" r:id="rId4"/>
    <p:sldId id="265" r:id="rId5"/>
    <p:sldId id="266" r:id="rId6"/>
    <p:sldId id="275" r:id="rId7"/>
    <p:sldId id="339" r:id="rId8"/>
    <p:sldId id="340" r:id="rId9"/>
    <p:sldId id="345" r:id="rId10"/>
    <p:sldId id="346" r:id="rId11"/>
    <p:sldId id="347" r:id="rId12"/>
    <p:sldId id="349" r:id="rId13"/>
    <p:sldId id="348" r:id="rId14"/>
    <p:sldId id="329" r:id="rId15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495778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60686" autoAdjust="0"/>
  </p:normalViewPr>
  <p:slideViewPr>
    <p:cSldViewPr>
      <p:cViewPr>
        <p:scale>
          <a:sx n="100" d="100"/>
          <a:sy n="100" d="100"/>
        </p:scale>
        <p:origin x="-2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oprivicavl.RZS\Desktop\jun%20plata%202013\Grafikoni%20za%20platu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prezentacija%202013\jun%202013\za%20Graf%20I-VI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</c:v>
                  </c:pt>
                  <c:pt idx="1">
                    <c:v>VII</c:v>
                  </c:pt>
                  <c:pt idx="2">
                    <c:v>VIII</c:v>
                  </c:pt>
                  <c:pt idx="3">
                    <c:v>IX</c:v>
                  </c:pt>
                  <c:pt idx="4">
                    <c:v>X</c:v>
                  </c:pt>
                  <c:pt idx="5">
                    <c:v>XI</c:v>
                  </c:pt>
                  <c:pt idx="6">
                    <c:v>XII</c:v>
                  </c:pt>
                  <c:pt idx="7">
                    <c:v>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</c:lvl>
                <c:lvl>
                  <c:pt idx="0">
                    <c:v>2012</c:v>
                  </c:pt>
                  <c:pt idx="7">
                    <c:v>2013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817.55311992919314</c:v>
                </c:pt>
                <c:pt idx="1">
                  <c:v>822.66330318130667</c:v>
                </c:pt>
                <c:pt idx="2">
                  <c:v>817.70989033015599</c:v>
                </c:pt>
                <c:pt idx="3">
                  <c:v>803.63969331740441</c:v>
                </c:pt>
                <c:pt idx="4">
                  <c:v>817.48757270524629</c:v>
                </c:pt>
                <c:pt idx="5">
                  <c:v>818.85451738906727</c:v>
                </c:pt>
                <c:pt idx="6">
                  <c:v>817.89076853246104</c:v>
                </c:pt>
                <c:pt idx="7">
                  <c:v>811</c:v>
                </c:pt>
                <c:pt idx="8">
                  <c:v>811</c:v>
                </c:pt>
                <c:pt idx="9">
                  <c:v>799</c:v>
                </c:pt>
                <c:pt idx="10">
                  <c:v>798</c:v>
                </c:pt>
                <c:pt idx="11">
                  <c:v>796</c:v>
                </c:pt>
                <c:pt idx="12">
                  <c:v>816</c:v>
                </c:pt>
              </c:numCache>
            </c:numRef>
          </c:val>
        </c:ser>
        <c:dLbls/>
        <c:marker val="1"/>
        <c:axId val="36222080"/>
        <c:axId val="58419456"/>
      </c:lineChart>
      <c:catAx>
        <c:axId val="3622208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58419456"/>
        <c:crosses val="autoZero"/>
        <c:auto val="1"/>
        <c:lblAlgn val="ctr"/>
        <c:lblOffset val="100"/>
      </c:catAx>
      <c:valAx>
        <c:axId val="58419456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3622208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8"/>
          <c:y val="5.1400554097404488E-2"/>
          <c:w val="0.70855077292912771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zaJan_Jun2013!$A$2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zaJan_Jun2013!$B$1:$N$1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zaJan_Jun2013!$B$2:$N$2</c:f>
              <c:numCache>
                <c:formatCode>General</c:formatCode>
                <c:ptCount val="13"/>
                <c:pt idx="0">
                  <c:v>381177</c:v>
                </c:pt>
                <c:pt idx="1">
                  <c:v>427969</c:v>
                </c:pt>
                <c:pt idx="2">
                  <c:v>408779</c:v>
                </c:pt>
                <c:pt idx="3">
                  <c:v>419038</c:v>
                </c:pt>
                <c:pt idx="4">
                  <c:v>486155</c:v>
                </c:pt>
                <c:pt idx="5">
                  <c:v>337128</c:v>
                </c:pt>
                <c:pt idx="6">
                  <c:v>264392</c:v>
                </c:pt>
                <c:pt idx="7">
                  <c:v>289214</c:v>
                </c:pt>
                <c:pt idx="8">
                  <c:v>342893</c:v>
                </c:pt>
                <c:pt idx="9">
                  <c:v>393365</c:v>
                </c:pt>
                <c:pt idx="10">
                  <c:v>379748</c:v>
                </c:pt>
                <c:pt idx="11">
                  <c:v>380769</c:v>
                </c:pt>
                <c:pt idx="12">
                  <c:v>317247</c:v>
                </c:pt>
              </c:numCache>
            </c:numRef>
          </c:val>
        </c:ser>
        <c:ser>
          <c:idx val="1"/>
          <c:order val="1"/>
          <c:tx>
            <c:strRef>
              <c:f>zaJan_Jun2013!$A$3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zaJan_Jun2013!$B$1:$N$1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zaJan_Jun2013!$B$3:$N$3</c:f>
              <c:numCache>
                <c:formatCode>General</c:formatCode>
                <c:ptCount val="13"/>
                <c:pt idx="0">
                  <c:v>214185</c:v>
                </c:pt>
                <c:pt idx="1">
                  <c:v>218575</c:v>
                </c:pt>
                <c:pt idx="2">
                  <c:v>184558</c:v>
                </c:pt>
                <c:pt idx="3">
                  <c:v>195623</c:v>
                </c:pt>
                <c:pt idx="4">
                  <c:v>213888</c:v>
                </c:pt>
                <c:pt idx="5">
                  <c:v>209165</c:v>
                </c:pt>
                <c:pt idx="6">
                  <c:v>172526</c:v>
                </c:pt>
                <c:pt idx="7">
                  <c:v>168025</c:v>
                </c:pt>
                <c:pt idx="8">
                  <c:v>182220</c:v>
                </c:pt>
                <c:pt idx="9">
                  <c:v>210184</c:v>
                </c:pt>
                <c:pt idx="10">
                  <c:v>238435</c:v>
                </c:pt>
                <c:pt idx="11">
                  <c:v>221243</c:v>
                </c:pt>
                <c:pt idx="12">
                  <c:v>220192</c:v>
                </c:pt>
              </c:numCache>
            </c:numRef>
          </c:val>
        </c:ser>
        <c:dLbls/>
        <c:marker val="1"/>
        <c:axId val="76368512"/>
        <c:axId val="76884608"/>
      </c:lineChart>
      <c:catAx>
        <c:axId val="763685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76884608"/>
        <c:crosses val="autoZero"/>
        <c:auto val="1"/>
        <c:lblAlgn val="ctr"/>
        <c:lblOffset val="100"/>
      </c:catAx>
      <c:valAx>
        <c:axId val="76884608"/>
        <c:scaling>
          <c:orientation val="minMax"/>
        </c:scaling>
        <c:axPos val="l"/>
        <c:majorGridlines/>
        <c:numFmt formatCode="#\ ###" sourceLinked="0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7636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50658298532809"/>
          <c:y val="0.32399528788861354"/>
          <c:w val="0.15316178107662537"/>
          <c:h val="0.21333000702774971"/>
        </c:manualLayout>
      </c:layout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0.87814</cdr:x>
      <cdr:y>0.46512</cdr:y>
    </cdr:from>
    <cdr:to>
      <cdr:x>1</cdr:x>
      <cdr:y>0.53488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9880" y="1440160"/>
          <a:ext cx="648072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>
              <a:latin typeface="Tahoma" pitchFamily="34" charset="0"/>
              <a:ea typeface="Tahoma" pitchFamily="34" charset="0"/>
              <a:cs typeface="Tahoma" pitchFamily="34" charset="0"/>
            </a:rPr>
            <a:t>export</a:t>
          </a:r>
          <a:endParaRPr lang="en-US" sz="8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Извоз робе у овом периоду у односу на исти период претходне године повећан је за 5,1%, док је увоз смањен за </a:t>
            </a:r>
            <a:r>
              <a:rPr lang="en-US" dirty="0" smtClean="0"/>
              <a:t>1</a:t>
            </a:r>
            <a:r>
              <a:rPr lang="ru-RU" dirty="0" smtClean="0"/>
              <a:t>,9%.</a:t>
            </a:r>
          </a:p>
          <a:p>
            <a:pPr algn="just" eaLnBrk="1" hangingPunct="1">
              <a:spcBef>
                <a:spcPct val="0"/>
              </a:spcBef>
            </a:pPr>
            <a:endParaRPr lang="bs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јуну </a:t>
            </a:r>
            <a:r>
              <a:rPr lang="ru-RU" dirty="0" smtClean="0"/>
              <a:t>2013. године у односу на мај 2013. године смањен је за 0,5%, док је у односу на јун 2012. године повећан за 2,8%. Увоз је у </a:t>
            </a:r>
            <a:r>
              <a:rPr lang="sr-Cyrl-BA" dirty="0" smtClean="0"/>
              <a:t>јуну </a:t>
            </a:r>
            <a:r>
              <a:rPr lang="ru-RU" dirty="0" smtClean="0"/>
              <a:t>2013. године у односу на мај 2013. године смањен за 16</a:t>
            </a:r>
            <a:r>
              <a:rPr lang="sr-Cyrl-BA" dirty="0" smtClean="0"/>
              <a:t>,7</a:t>
            </a:r>
            <a:r>
              <a:rPr lang="ru-RU" dirty="0" smtClean="0"/>
              <a:t>%, док је у односу на јун</a:t>
            </a:r>
            <a:r>
              <a:rPr lang="ru-RU" baseline="0" dirty="0" smtClean="0"/>
              <a:t> </a:t>
            </a:r>
            <a:r>
              <a:rPr lang="ru-RU" dirty="0" smtClean="0"/>
              <a:t>2012. године смањен за 16,8%.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 јануар – јун 2013.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8,9%</a:t>
            </a:r>
            <a:r>
              <a:rPr lang="ru-RU" dirty="0" smtClean="0"/>
              <a:t>, </a:t>
            </a:r>
            <a:r>
              <a:rPr lang="sr-Cyrl-BA" dirty="0" smtClean="0"/>
              <a:t>затим електрична енергија 8,1%</a:t>
            </a:r>
            <a:r>
              <a:rPr lang="en-US" dirty="0" smtClean="0"/>
              <a:t> </a:t>
            </a:r>
            <a:r>
              <a:rPr lang="sr-Cyrl-BA" dirty="0" smtClean="0"/>
              <a:t>и о</a:t>
            </a:r>
            <a:r>
              <a:rPr lang="ru-RU" dirty="0" smtClean="0"/>
              <a:t>брађено дрво </a:t>
            </a:r>
            <a:r>
              <a:rPr lang="en-US" dirty="0" smtClean="0"/>
              <a:t>4</a:t>
            </a:r>
            <a:r>
              <a:rPr lang="sr-Cyrl-BA" dirty="0" smtClean="0"/>
              <a:t>,3%.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 24,7%, потом слиједе лијекови 3,1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en-US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опло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ваљани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пљоснати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жељеза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нелегираног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челика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dirty="0" smtClean="0"/>
              <a:t>1</a:t>
            </a:r>
            <a:r>
              <a:rPr lang="ru-RU" dirty="0" smtClean="0"/>
              <a:t>,7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 – јун 2013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15,6%,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</a:t>
            </a:r>
            <a:r>
              <a:rPr lang="sr-Cyrl-BA" dirty="0" smtClean="0"/>
              <a:t>4</a:t>
            </a:r>
            <a:r>
              <a:rPr lang="ru-RU" dirty="0" smtClean="0"/>
              <a:t>% и Хрватска са 12,9%.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</a:t>
            </a:r>
            <a:r>
              <a:rPr lang="en-US" dirty="0" smtClean="0"/>
              <a:t>2</a:t>
            </a:r>
            <a:r>
              <a:rPr lang="sr-Cyrl-BA" dirty="0" smtClean="0"/>
              <a:t>5</a:t>
            </a:r>
            <a:r>
              <a:rPr lang="ru-RU" dirty="0" smtClean="0"/>
              <a:t>,1%, Србија са 16,6% и Италија са </a:t>
            </a:r>
            <a:r>
              <a:rPr lang="sr-Cyrl-BA" dirty="0" smtClean="0"/>
              <a:t>10</a:t>
            </a:r>
            <a:r>
              <a:rPr lang="ru-RU" dirty="0" smtClean="0"/>
              <a:t>,4%.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 највећа покривеност увоза извозом у периоду јануар – јун 2013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Cyrl-BA" dirty="0" smtClean="0"/>
              <a:t>527</a:t>
            </a:r>
            <a:r>
              <a:rPr lang="en-US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Бразилом </a:t>
            </a:r>
            <a:r>
              <a:rPr lang="ru-RU" dirty="0" smtClean="0"/>
              <a:t>0,2%.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 – јун 2013</a:t>
            </a:r>
            <a:r>
              <a:rPr lang="sr-Cyrl-CS" dirty="0" smtClean="0"/>
              <a:t>. </a:t>
            </a:r>
            <a:r>
              <a:rPr lang="ru-RU" dirty="0" smtClean="0"/>
              <a:t>години, према економским групацијама земаља, највише се извозило у земље Европске уније </a:t>
            </a:r>
            <a:r>
              <a:rPr lang="sr-Cyrl-BA" dirty="0" smtClean="0"/>
              <a:t>727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</a:t>
            </a:r>
            <a:r>
              <a:rPr lang="sr-Cyrl-BA" dirty="0" smtClean="0"/>
              <a:t>такође </a:t>
            </a:r>
            <a:r>
              <a:rPr lang="ru-RU" dirty="0" smtClean="0"/>
              <a:t>из земаља Европске уније 78</a:t>
            </a:r>
            <a:r>
              <a:rPr lang="en-US" dirty="0" smtClean="0"/>
              <a:t>7</a:t>
            </a:r>
            <a:r>
              <a:rPr lang="sr-Cyrl-CS" dirty="0" smtClean="0"/>
              <a:t> 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dirty="0" smtClean="0">
                <a:solidFill>
                  <a:schemeClr val="tx1"/>
                </a:solidFill>
              </a:rPr>
              <a:t>Пред нама су најновије информације</a:t>
            </a:r>
            <a:r>
              <a:rPr lang="sr-Cyrl-CS" baseline="0" dirty="0" smtClean="0">
                <a:solidFill>
                  <a:schemeClr val="tx1"/>
                </a:solidFill>
              </a:rPr>
              <a:t> када је ријеч о попису становништва. </a:t>
            </a:r>
            <a:r>
              <a:rPr lang="sr-Cyrl-RS" baseline="0" dirty="0" smtClean="0">
                <a:solidFill>
                  <a:schemeClr val="tx1"/>
                </a:solidFill>
              </a:rPr>
              <a:t>До јуче је </a:t>
            </a:r>
            <a:r>
              <a:rPr lang="en-US" baseline="0" dirty="0" smtClean="0">
                <a:solidFill>
                  <a:schemeClr val="tx1"/>
                </a:solidFill>
              </a:rPr>
              <a:t>60 </a:t>
            </a:r>
            <a:r>
              <a:rPr lang="sr-Cyrl-CS" baseline="0" dirty="0" smtClean="0">
                <a:solidFill>
                  <a:schemeClr val="tx1"/>
                </a:solidFill>
              </a:rPr>
              <a:t>општина формирало пописне комисије, у току да формирају пописне комисије </a:t>
            </a:r>
            <a:r>
              <a:rPr lang="sr-Cyrl-RS" baseline="0" smtClean="0">
                <a:solidFill>
                  <a:schemeClr val="tx1"/>
                </a:solidFill>
              </a:rPr>
              <a:t>су</a:t>
            </a:r>
            <a:r>
              <a:rPr lang="en-US" baseline="0" smtClean="0">
                <a:solidFill>
                  <a:schemeClr val="tx1"/>
                </a:solidFill>
              </a:rPr>
              <a:t> </a:t>
            </a:r>
            <a:r>
              <a:rPr lang="sr-Cyrl-RS" baseline="0" dirty="0" smtClean="0">
                <a:solidFill>
                  <a:schemeClr val="tx1"/>
                </a:solidFill>
              </a:rPr>
              <a:t>двије општине (Сребреница и Кнежево)</a:t>
            </a:r>
            <a:r>
              <a:rPr lang="sr-Cyrl-CS" baseline="0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Када је ријеч о</a:t>
            </a:r>
            <a:r>
              <a:rPr lang="sr-Cyrl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осталим активностима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везаним за октобарски</a:t>
            </a:r>
            <a:r>
              <a:rPr lang="sr-Cyrl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попис становништва, тренутно, као што и сами знате траје конкурс за избор пописивача и општинских инструктора (до јутрос, пријавило се 1 522 кандидата за општинске инструкторе и 10 254 кандидата за пописиваче). Значи, укупно се пријавило 11 776 кандидата. У припреми је и материјал за обуку инструктора и пописивача, као и припрема логистике за штампање и паковање материјала. </a:t>
            </a: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Такође, након</a:t>
            </a:r>
            <a:r>
              <a:rPr lang="sr-Cyrl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затварања конкурса 31. јула, с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пискови изабраних кандидата за инструктажу, биће објављени најкасније до 25. августа на огласној плочи општине и интернет страницама статистичих институција у БиХ. Инструктажа за општинске инструкторе ће се одржати од 6. до 10. септембра, док ће за пописиваче бити одржана од 16. до 20. септембра.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јуну 2013.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816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1 344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јуну 2013. године у односу на ма</a:t>
            </a:r>
            <a:r>
              <a:rPr lang="bs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већа је и номинално и реално за 2,5%. У односу на просјечну нето плату у 2012. години, просјечна нето плата у јуну 2013. мања је номинално за 0,1%, а реално за 0,3%.</a:t>
            </a:r>
            <a:endParaRPr lang="sr-Cyrl-CS" b="1" dirty="0" smtClean="0"/>
          </a:p>
          <a:p>
            <a:endParaRPr lang="sr-Cyrl-C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Највиша просјечна нето плата у јуну 2013. године, посматрано по подручјима дјелатности,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1 320 КМ, а најнижа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 526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јуну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године, у односу на мај 2013. године,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ајвећи номинални раст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Пословање некретнинама 15,8%, Остале услужне дјелатности 15,1%,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Вађење руда и камена 12,4%.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Највеће 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Стручне, научне и техничке дјелатности 7,4%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 2,5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Образовање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Умјетност, забава и рекреација 2,1%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 1,1.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x-none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У</a:t>
            </a:r>
            <a:r>
              <a:rPr lang="x-none" baseline="0" smtClean="0"/>
              <a:t> </a:t>
            </a:r>
            <a:r>
              <a:rPr lang="sr-Cyrl-BA" dirty="0" smtClean="0"/>
              <a:t>статистици цијена биљежимо сљедеће податке.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услуга, које се користе за личну потрошњу у Републици Српској, мјерене индексом потрошачких цијена, у јуну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односу на мај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године, у просјеку су остале непромјењене. Раст цијена</a:t>
            </a:r>
            <a:r>
              <a:rPr lang="sr-Cyrl-B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</a:t>
            </a:r>
            <a:r>
              <a:rPr lang="sr-Latn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код 4 од укупно 12 одјељака. </a:t>
            </a: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BA" b="0" dirty="0" smtClean="0"/>
              <a:t>одишња инфлација (</a:t>
            </a:r>
            <a:r>
              <a:rPr lang="sr-Cyrl-CS" b="0" dirty="0" smtClean="0"/>
              <a:t>јун</a:t>
            </a:r>
            <a:r>
              <a:rPr lang="sr-Cyrl-CS" b="0" baseline="0" dirty="0" smtClean="0"/>
              <a:t> </a:t>
            </a:r>
            <a:r>
              <a:rPr lang="sr-Cyrl-BA" b="0" dirty="0" smtClean="0"/>
              <a:t>2013/</a:t>
            </a:r>
            <a:r>
              <a:rPr lang="sr-Cyrl-CS" b="0" dirty="0" smtClean="0"/>
              <a:t>јун</a:t>
            </a:r>
            <a:r>
              <a:rPr lang="sr-Cyrl-BA" b="0" dirty="0" smtClean="0"/>
              <a:t> 2012.) износи 1,0%.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цијена у јуну забиљежен је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Храна и безалкохолна пића, Алкохолна пића и дуван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Здравство за 0,2%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 за 0,1%.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Комуникације, Рекреација и култура, Образовање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 пад цијена од 0,5%,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</a:t>
            </a:r>
            <a:r>
              <a:rPr lang="sr-Cyrl-BA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покућство</a:t>
            </a:r>
            <a:r>
              <a:rPr lang="sr-Cyrl-B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биљеже пад цијена од 0,4%, 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услуге пад 0,2%.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просјеку су ниже за 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2%, у односу на јун 2012. више су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,5%, док су у односу на децембар 2012. у просјеку ниже за 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4%.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капиталних прозвода у просјеку су више за 0,1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цијене интермедијарних производа у просјеку су ниже за 0,4%, цијене енергије као и циј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нетрајних производа за широку потрошњу за 0,1%, док су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јуном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5,3%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биљеж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 је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климатизациј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мајом 2013.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1,7%.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биљеж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мај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већи је за 0,4%.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Укупан број запослених у индустрији 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јун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2013. године у поређењу са истим периодом прошле године мањи је за 0,4%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 чему је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остварен раст од 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,9%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пад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броја запослених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1,0%.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</a:t>
            </a:r>
            <a:r>
              <a:rPr lang="sr-Cyrl-BA" dirty="0" smtClean="0"/>
              <a:t>периоду јануар – јун </a:t>
            </a:r>
            <a:r>
              <a:rPr lang="ru-RU" dirty="0" smtClean="0"/>
              <a:t>2013</a:t>
            </a:r>
            <a:r>
              <a:rPr lang="sr-Cyrl-CS" dirty="0" smtClean="0"/>
              <a:t>. години </a:t>
            </a:r>
            <a:r>
              <a:rPr lang="ru-RU" b="0" dirty="0" smtClean="0"/>
              <a:t>обим робне  размјене </a:t>
            </a:r>
            <a:r>
              <a:rPr lang="ru-RU" dirty="0" smtClean="0"/>
              <a:t>Републике Српске са иностранством износио</a:t>
            </a:r>
            <a:r>
              <a:rPr lang="ru-RU" baseline="0" dirty="0" smtClean="0"/>
              <a:t> је око</a:t>
            </a:r>
            <a:r>
              <a:rPr lang="ru-RU" dirty="0" smtClean="0"/>
              <a:t> </a:t>
            </a:r>
            <a:r>
              <a:rPr lang="sr-Cyrl-BA" b="0" dirty="0" smtClean="0"/>
              <a:t>три милијарде и </a:t>
            </a:r>
            <a:r>
              <a:rPr lang="en-US" b="0" dirty="0" smtClean="0"/>
              <a:t>343</a:t>
            </a:r>
            <a:r>
              <a:rPr lang="sr-Cyrl-BA" b="0" dirty="0" smtClean="0"/>
              <a:t>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милијарду и 240 милиона </a:t>
            </a:r>
            <a:r>
              <a:rPr lang="ru-RU" dirty="0" smtClean="0"/>
              <a:t>КМ, а на увоз двије </a:t>
            </a:r>
            <a:r>
              <a:rPr lang="sr-Cyrl-BA" dirty="0" smtClean="0"/>
              <a:t>милијард</a:t>
            </a:r>
            <a:r>
              <a:rPr lang="sr-Latn-CS" dirty="0" smtClean="0"/>
              <a:t>e</a:t>
            </a:r>
            <a:r>
              <a:rPr lang="sr-Cyrl-BA" dirty="0" smtClean="0"/>
              <a:t> 103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 – </a:t>
            </a:r>
            <a:r>
              <a:rPr lang="sr-Cyrl-BA" dirty="0" smtClean="0"/>
              <a:t>јун </a:t>
            </a:r>
            <a:r>
              <a:rPr lang="ru-RU" dirty="0" smtClean="0"/>
              <a:t>2013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59,0%. Спо</a:t>
            </a:r>
            <a:r>
              <a:rPr lang="sr-Cyrl-CS" dirty="0" smtClean="0"/>
              <a:t>љ</a:t>
            </a:r>
            <a:r>
              <a:rPr lang="ru-RU" dirty="0" smtClean="0"/>
              <a:t>нотрговински дефицит</a:t>
            </a:r>
            <a:r>
              <a:rPr lang="sr-Cyrl-CS" dirty="0" smtClean="0"/>
              <a:t> у овом периоду </a:t>
            </a:r>
            <a:r>
              <a:rPr lang="ru-RU" dirty="0" smtClean="0"/>
              <a:t>износио је око </a:t>
            </a:r>
            <a:r>
              <a:rPr lang="sr-Cyrl-BA" dirty="0" smtClean="0"/>
              <a:t>863</a:t>
            </a:r>
            <a:r>
              <a:rPr lang="sr-Cyrl-BA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</a:t>
            </a:r>
            <a:r>
              <a:rPr lang="sr-Cyrl-CS" dirty="0" smtClean="0"/>
              <a:t>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495778"/>
                </a:solidFill>
              </a:rPr>
              <a:t>PRESS CONFERENCE</a:t>
            </a:r>
            <a:endParaRPr lang="sr-Latn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 smtClean="0">
                <a:solidFill>
                  <a:srgbClr val="495778"/>
                </a:solidFill>
              </a:rPr>
              <a:t>Radmila</a:t>
            </a:r>
            <a:r>
              <a:rPr lang="sr-Latn-RS" sz="1600" b="1" dirty="0" smtClean="0">
                <a:solidFill>
                  <a:srgbClr val="495778"/>
                </a:solidFill>
              </a:rPr>
              <a:t> Čičković</a:t>
            </a:r>
            <a:r>
              <a:rPr lang="sr-Latn-CS" sz="1600" b="1" dirty="0" smtClean="0">
                <a:solidFill>
                  <a:srgbClr val="495778"/>
                </a:solidFill>
              </a:rPr>
              <a:t>, PhD</a:t>
            </a:r>
            <a:r>
              <a:rPr lang="en-US" sz="1600" b="1" dirty="0" smtClean="0">
                <a:solidFill>
                  <a:srgbClr val="495778"/>
                </a:solidFill>
              </a:rPr>
              <a:t> </a:t>
            </a:r>
            <a:endParaRPr lang="en-US" sz="16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RS" sz="1600" dirty="0" smtClean="0">
                <a:solidFill>
                  <a:srgbClr val="495778"/>
                </a:solidFill>
              </a:rPr>
              <a:t>Republika Srpska Institute of Statistics, Director</a:t>
            </a:r>
            <a:endParaRPr lang="en-U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736304" y="1341438"/>
            <a:ext cx="2406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2800" dirty="0" smtClean="0">
                <a:solidFill>
                  <a:srgbClr val="495778"/>
                </a:solidFill>
              </a:rPr>
              <a:t>24</a:t>
            </a:r>
            <a:r>
              <a:rPr lang="en-US" sz="2800" baseline="30000" dirty="0" smtClean="0">
                <a:solidFill>
                  <a:srgbClr val="495778"/>
                </a:solidFill>
              </a:rPr>
              <a:t>th</a:t>
            </a:r>
            <a:r>
              <a:rPr lang="en-US" sz="2800" dirty="0" smtClean="0">
                <a:solidFill>
                  <a:srgbClr val="495778"/>
                </a:solidFill>
              </a:rPr>
              <a:t> </a:t>
            </a:r>
            <a:r>
              <a:rPr lang="en-US" sz="2800" dirty="0" smtClean="0">
                <a:solidFill>
                  <a:srgbClr val="495778"/>
                </a:solidFill>
              </a:rPr>
              <a:t>July 2013</a:t>
            </a:r>
            <a:endParaRPr lang="en-US" sz="2800" dirty="0"/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1"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EXTERNAL TRADE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365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cs typeface="Tahoma" pitchFamily="34" charset="0"/>
              </a:rPr>
              <a:t>Export and import by </a:t>
            </a:r>
            <a:r>
              <a:rPr lang="en-US" sz="1600" dirty="0" smtClean="0">
                <a:solidFill>
                  <a:srgbClr val="495778"/>
                </a:solidFill>
                <a:cs typeface="Tahoma" pitchFamily="34" charset="0"/>
              </a:rPr>
              <a:t>month</a:t>
            </a:r>
            <a:endParaRPr lang="en-US" sz="16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4067175" y="4797425"/>
            <a:ext cx="581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/>
              <a:t>2012</a:t>
            </a:r>
            <a:r>
              <a:rPr lang="sr-Cyrl-CS" sz="1600" dirty="0"/>
              <a:t>.</a:t>
            </a:r>
            <a:endParaRPr lang="en-US" sz="1600" dirty="0"/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300788" y="4797425"/>
            <a:ext cx="579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/>
              <a:t>2013</a:t>
            </a:r>
            <a:r>
              <a:rPr lang="sr-Cyrl-CS" sz="1600" dirty="0"/>
              <a:t>.</a:t>
            </a:r>
            <a:endParaRPr lang="en-US" sz="1600" dirty="0"/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483768" y="1414466"/>
            <a:ext cx="8675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/>
              <a:t>thous</a:t>
            </a:r>
            <a:r>
              <a:rPr lang="sr-Cyrl-CS" sz="1200" dirty="0" smtClean="0"/>
              <a:t>. </a:t>
            </a:r>
            <a:r>
              <a:rPr lang="sr-Cyrl-CS" sz="1200" dirty="0"/>
              <a:t>КМ</a:t>
            </a:r>
            <a:endParaRPr lang="en-US" sz="1200" dirty="0"/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684223987"/>
              </p:ext>
            </p:extLst>
          </p:nvPr>
        </p:nvGraphicFramePr>
        <p:xfrm>
          <a:off x="2638424" y="1844824"/>
          <a:ext cx="5317952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80312" y="2924944"/>
            <a:ext cx="79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import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EXTERNAL TRADE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JANUARY – JUNE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2013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Italy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5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6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193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BA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Serbia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14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4</a:t>
            </a:r>
            <a:r>
              <a:rPr lang="sr-Cyrl-CS" sz="2000" dirty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178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Croatia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12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9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160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208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EXPORT</a:t>
            </a:r>
            <a:r>
              <a:rPr lang="sr-Cyrl-C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Russia 2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5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529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BA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Serbia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16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6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349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Italy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10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4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218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</a:t>
            </a:r>
            <a:r>
              <a:rPr lang="sr-Cyrl-C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CENSUS OF POPULATION </a:t>
            </a:r>
            <a:r>
              <a:rPr lang="en-US" dirty="0" smtClean="0">
                <a:solidFill>
                  <a:srgbClr val="495778"/>
                </a:solidFill>
              </a:rPr>
              <a:t>IN</a:t>
            </a:r>
            <a:r>
              <a:rPr lang="sr-Cyrl-CS" dirty="0" smtClean="0">
                <a:solidFill>
                  <a:srgbClr val="495778"/>
                </a:solidFill>
              </a:rPr>
              <a:t> </a:t>
            </a:r>
            <a:r>
              <a:rPr lang="en-US" dirty="0" smtClean="0">
                <a:solidFill>
                  <a:srgbClr val="495778"/>
                </a:solidFill>
              </a:rPr>
              <a:t>BH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40161" y="1916832"/>
            <a:ext cx="74882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95778"/>
                </a:solidFill>
              </a:rPr>
              <a:t>Census commissions established in </a:t>
            </a:r>
            <a:r>
              <a:rPr lang="en-US" sz="2400" b="1" dirty="0" smtClean="0">
                <a:solidFill>
                  <a:srgbClr val="495778"/>
                </a:solidFill>
              </a:rPr>
              <a:t>60 </a:t>
            </a:r>
            <a:r>
              <a:rPr lang="en-US" sz="2400" dirty="0" smtClean="0">
                <a:solidFill>
                  <a:srgbClr val="495778"/>
                </a:solidFill>
              </a:rPr>
              <a:t>municipalities</a:t>
            </a:r>
            <a:endParaRPr lang="sr-Cyrl-CS" sz="2400" dirty="0" smtClean="0">
              <a:solidFill>
                <a:srgbClr val="495778"/>
              </a:solidFill>
            </a:endParaRPr>
          </a:p>
          <a:p>
            <a:pPr marL="342900" indent="-342900"/>
            <a:endParaRPr lang="sr-Cyrl-BA" sz="2400" b="1" dirty="0" smtClean="0">
              <a:solidFill>
                <a:srgbClr val="495778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</a:rPr>
              <a:t>  </a:t>
            </a:r>
            <a:r>
              <a:rPr lang="en-US" sz="2400" dirty="0" smtClean="0">
                <a:solidFill>
                  <a:srgbClr val="495778"/>
                </a:solidFill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</a:rPr>
              <a:t>Two </a:t>
            </a:r>
            <a:r>
              <a:rPr lang="en-US" sz="2400" dirty="0" smtClean="0">
                <a:solidFill>
                  <a:srgbClr val="495778"/>
                </a:solidFill>
              </a:rPr>
              <a:t>municipalities are in the process of establishing their census commissions</a:t>
            </a:r>
            <a:r>
              <a:rPr lang="sr-Cyrl-CS" sz="2400" dirty="0" smtClean="0">
                <a:solidFill>
                  <a:srgbClr val="495778"/>
                </a:solidFill>
              </a:rPr>
              <a:t> (</a:t>
            </a:r>
            <a:r>
              <a:rPr lang="en-US" sz="2400" dirty="0" smtClean="0">
                <a:solidFill>
                  <a:srgbClr val="495778"/>
                </a:solidFill>
              </a:rPr>
              <a:t>Srebrenica and </a:t>
            </a:r>
            <a:r>
              <a:rPr lang="sr-Latn-RS" sz="2400" dirty="0" smtClean="0">
                <a:solidFill>
                  <a:srgbClr val="495778"/>
                </a:solidFill>
              </a:rPr>
              <a:t>Kneževo</a:t>
            </a:r>
            <a:r>
              <a:rPr lang="sr-Cyrl-CS" sz="2400" dirty="0" smtClean="0">
                <a:solidFill>
                  <a:srgbClr val="495778"/>
                </a:solidFill>
              </a:rPr>
              <a:t>)</a:t>
            </a:r>
            <a:endParaRPr lang="sr-Cyrl-CS" sz="2400" dirty="0" smtClean="0">
              <a:solidFill>
                <a:srgbClr val="495778"/>
              </a:solidFill>
            </a:endParaRPr>
          </a:p>
          <a:p>
            <a:r>
              <a:rPr lang="sr-Cyrl-CS" sz="2400" dirty="0" smtClean="0">
                <a:solidFill>
                  <a:srgbClr val="495778"/>
                </a:solidFill>
              </a:rPr>
              <a:t>    </a:t>
            </a:r>
            <a:endParaRPr lang="sr-Cyrl-BA" sz="2400" b="1" dirty="0" smtClean="0">
              <a:solidFill>
                <a:srgbClr val="495778"/>
              </a:solidFill>
            </a:endParaRPr>
          </a:p>
          <a:p>
            <a:endParaRPr lang="sr-Cyrl-BA" sz="2400" dirty="0">
              <a:solidFill>
                <a:srgbClr val="495778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396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CENSUS 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2013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74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RS" dirty="0" smtClean="0">
                <a:solidFill>
                  <a:srgbClr val="495778"/>
                </a:solidFill>
              </a:rPr>
              <a:t>CENSUS OF POPULATION IN BH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475656" y="1594862"/>
            <a:ext cx="74882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95778"/>
                </a:solidFill>
              </a:rPr>
              <a:t>Selection</a:t>
            </a:r>
            <a:r>
              <a:rPr lang="sr-Latn-RS" sz="2400" dirty="0" smtClean="0">
                <a:solidFill>
                  <a:srgbClr val="495778"/>
                </a:solidFill>
              </a:rPr>
              <a:t> of enumerators and municipal instructors</a:t>
            </a:r>
            <a:endParaRPr lang="sr-Cyrl-BA" sz="2400" dirty="0" smtClean="0">
              <a:solidFill>
                <a:srgbClr val="495778"/>
              </a:solidFill>
            </a:endParaRPr>
          </a:p>
          <a:p>
            <a:pPr marL="342900" indent="-342900"/>
            <a:endParaRPr lang="sr-Cyrl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495778"/>
                </a:solidFill>
              </a:rPr>
              <a:t>Preparation of training materials for instructors and enumerators</a:t>
            </a:r>
            <a:endParaRPr lang="sr-Cyrl-CS" sz="2400" dirty="0" smtClean="0">
              <a:solidFill>
                <a:srgbClr val="495778"/>
              </a:solidFill>
            </a:endParaRPr>
          </a:p>
          <a:p>
            <a:pPr marL="342900" indent="-342900"/>
            <a:endParaRPr lang="sr-Cyrl-BA" sz="2400" b="1" dirty="0" smtClean="0">
              <a:solidFill>
                <a:srgbClr val="49577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</a:rPr>
              <a:t>  </a:t>
            </a:r>
            <a:r>
              <a:rPr lang="en-US" sz="2400" dirty="0" smtClean="0">
                <a:solidFill>
                  <a:srgbClr val="495778"/>
                </a:solidFill>
              </a:rPr>
              <a:t> </a:t>
            </a:r>
            <a:r>
              <a:rPr lang="sr-Latn-RS" sz="2400" dirty="0" smtClean="0">
                <a:solidFill>
                  <a:srgbClr val="495778"/>
                </a:solidFill>
              </a:rPr>
              <a:t>Preparation of logistics for printing and packaging of materials</a:t>
            </a:r>
            <a:endParaRPr lang="sr-Cyrl-BA" sz="2400" dirty="0">
              <a:solidFill>
                <a:srgbClr val="495778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396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2400" b="1" dirty="0" smtClean="0">
                <a:solidFill>
                  <a:srgbClr val="495778"/>
                </a:solidFill>
                <a:cs typeface="Tahoma" pitchFamily="34" charset="0"/>
              </a:rPr>
              <a:t>CENSUS 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2013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74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200" dirty="0" smtClean="0">
                <a:solidFill>
                  <a:srgbClr val="495778"/>
                </a:solidFill>
              </a:rPr>
              <a:t>24</a:t>
            </a:r>
            <a:r>
              <a:rPr lang="en-US" sz="3200" baseline="30000" dirty="0" err="1" smtClean="0">
                <a:solidFill>
                  <a:srgbClr val="495778"/>
                </a:solidFill>
              </a:rPr>
              <a:t>th</a:t>
            </a:r>
            <a:r>
              <a:rPr lang="sr-Cyrl-CS" sz="3200" dirty="0" smtClean="0">
                <a:solidFill>
                  <a:srgbClr val="495778"/>
                </a:solidFill>
              </a:rPr>
              <a:t> </a:t>
            </a:r>
            <a:r>
              <a:rPr lang="en-US" sz="3200" dirty="0" smtClean="0">
                <a:solidFill>
                  <a:srgbClr val="495778"/>
                </a:solidFill>
              </a:rPr>
              <a:t>July</a:t>
            </a:r>
            <a:r>
              <a:rPr lang="sr-Cyrl-CS" sz="3200" dirty="0" smtClean="0">
                <a:solidFill>
                  <a:srgbClr val="495778"/>
                </a:solidFill>
              </a:rPr>
              <a:t> </a:t>
            </a:r>
            <a:r>
              <a:rPr lang="sr-Cyrl-CS" sz="3200" dirty="0" smtClean="0">
                <a:solidFill>
                  <a:srgbClr val="495778"/>
                </a:solidFill>
              </a:rPr>
              <a:t>2013</a:t>
            </a:r>
            <a:endParaRPr lang="en-US" sz="320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495778"/>
                </a:solidFill>
              </a:rPr>
              <a:t>PRESS CONFERENCE</a:t>
            </a:r>
            <a:endParaRPr lang="sr-Latn-CS" sz="3200" b="1" dirty="0" smtClean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ad.jpg"/>
          <p:cNvPicPr/>
          <p:nvPr/>
        </p:nvPicPr>
        <p:blipFill>
          <a:blip r:embed="rId3" cstate="print"/>
          <a:srcRect t="19534" b="42952"/>
          <a:stretch>
            <a:fillRect/>
          </a:stretch>
        </p:blipFill>
        <p:spPr>
          <a:xfrm>
            <a:off x="1117600" y="4845050"/>
            <a:ext cx="8026400" cy="2012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LABOUR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95778"/>
                </a:solidFill>
              </a:rPr>
              <a:t>Average</a:t>
            </a:r>
            <a:r>
              <a:rPr lang="sr-Latn-RS" sz="2400" dirty="0" smtClean="0">
                <a:solidFill>
                  <a:srgbClr val="495778"/>
                </a:solidFill>
              </a:rPr>
              <a:t> monthly net wage </a:t>
            </a:r>
            <a:r>
              <a:rPr lang="sr-Cyrl-CS" sz="2400" b="1" dirty="0" smtClean="0">
                <a:solidFill>
                  <a:srgbClr val="495778"/>
                </a:solidFill>
              </a:rPr>
              <a:t>816</a:t>
            </a:r>
            <a:r>
              <a:rPr lang="sr-Cyrl-CS" sz="2400" dirty="0" smtClean="0">
                <a:solidFill>
                  <a:srgbClr val="495778"/>
                </a:solidFill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</a:rPr>
              <a:t>КМ</a:t>
            </a:r>
            <a:endParaRPr lang="sr-Cyrl-BA" sz="2400" b="1" dirty="0">
              <a:solidFill>
                <a:srgbClr val="49577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BA" sz="2400" dirty="0">
                <a:solidFill>
                  <a:srgbClr val="495778"/>
                </a:solidFill>
              </a:rPr>
              <a:t> </a:t>
            </a:r>
            <a:r>
              <a:rPr lang="en-US" sz="2400" dirty="0" smtClean="0">
                <a:solidFill>
                  <a:srgbClr val="495778"/>
                </a:solidFill>
              </a:rPr>
              <a:t>Average</a:t>
            </a:r>
            <a:r>
              <a:rPr lang="sr-Latn-RS" sz="2400" dirty="0" smtClean="0">
                <a:solidFill>
                  <a:srgbClr val="495778"/>
                </a:solidFill>
              </a:rPr>
              <a:t> monthly </a:t>
            </a:r>
            <a:r>
              <a:rPr lang="en-US" sz="2400" dirty="0" smtClean="0">
                <a:solidFill>
                  <a:srgbClr val="495778"/>
                </a:solidFill>
              </a:rPr>
              <a:t>gross </a:t>
            </a:r>
            <a:r>
              <a:rPr lang="sr-Latn-RS" sz="2400" dirty="0" smtClean="0">
                <a:solidFill>
                  <a:srgbClr val="495778"/>
                </a:solidFill>
              </a:rPr>
              <a:t>wage </a:t>
            </a:r>
            <a:r>
              <a:rPr lang="sr-Cyrl-BA" sz="2400" b="1" dirty="0" smtClean="0">
                <a:solidFill>
                  <a:srgbClr val="495778"/>
                </a:solidFill>
              </a:rPr>
              <a:t>1</a:t>
            </a:r>
            <a:r>
              <a:rPr lang="en-US" sz="2400" b="1" dirty="0" smtClean="0">
                <a:solidFill>
                  <a:srgbClr val="495778"/>
                </a:solidFill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</a:rPr>
              <a:t>320 </a:t>
            </a:r>
            <a:r>
              <a:rPr lang="sr-Cyrl-BA" sz="2400" b="1" dirty="0" smtClean="0">
                <a:solidFill>
                  <a:srgbClr val="495778"/>
                </a:solidFill>
              </a:rPr>
              <a:t>КМ</a:t>
            </a:r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1613223" y="2795965"/>
            <a:ext cx="7273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495778"/>
                </a:solidFill>
              </a:rPr>
              <a:t>June </a:t>
            </a:r>
            <a:r>
              <a:rPr lang="sr-Latn-CS" sz="2400" b="1" dirty="0" smtClean="0">
                <a:solidFill>
                  <a:srgbClr val="495778"/>
                </a:solidFill>
              </a:rPr>
              <a:t>201</a:t>
            </a:r>
            <a:r>
              <a:rPr lang="x-none" sz="2400" b="1" smtClean="0">
                <a:solidFill>
                  <a:srgbClr val="495778"/>
                </a:solidFill>
              </a:rPr>
              <a:t>3</a:t>
            </a:r>
            <a:r>
              <a:rPr lang="sr-Latn-CS" sz="2400" b="1" dirty="0" smtClean="0">
                <a:solidFill>
                  <a:srgbClr val="495778"/>
                </a:solidFill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</a:rPr>
              <a:t>May</a:t>
            </a:r>
            <a:r>
              <a:rPr lang="sr-Latn-CS" sz="2400" b="1" dirty="0" smtClean="0">
                <a:solidFill>
                  <a:srgbClr val="495778"/>
                </a:solidFill>
              </a:rPr>
              <a:t> </a:t>
            </a:r>
            <a:r>
              <a:rPr lang="sr-Latn-CS" sz="2400" b="1" dirty="0" smtClean="0">
                <a:solidFill>
                  <a:srgbClr val="495778"/>
                </a:solidFill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</a:rPr>
              <a:t>3</a:t>
            </a:r>
            <a:r>
              <a:rPr lang="x-none" sz="2400" b="1" smtClean="0">
                <a:solidFill>
                  <a:srgbClr val="495778"/>
                </a:solidFill>
              </a:rPr>
              <a:t> </a:t>
            </a:r>
            <a:endParaRPr lang="en-US" sz="2400" b="1" dirty="0" smtClean="0">
              <a:solidFill>
                <a:srgbClr val="495778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495778"/>
                </a:solidFill>
              </a:rPr>
              <a:t>Average net wage nominally </a:t>
            </a:r>
            <a:r>
              <a:rPr lang="sr-Cyrl-CS" sz="2400" dirty="0" smtClean="0">
                <a:solidFill>
                  <a:srgbClr val="495778"/>
                </a:solidFill>
              </a:rPr>
              <a:t>2</a:t>
            </a:r>
            <a:r>
              <a:rPr lang="en-US" sz="2400" dirty="0" smtClean="0">
                <a:solidFill>
                  <a:srgbClr val="495778"/>
                </a:solidFill>
              </a:rPr>
              <a:t>.</a:t>
            </a:r>
            <a:r>
              <a:rPr lang="sr-Cyrl-CS" sz="2400" dirty="0" smtClean="0">
                <a:solidFill>
                  <a:srgbClr val="495778"/>
                </a:solidFill>
              </a:rPr>
              <a:t>5%</a:t>
            </a:r>
            <a:r>
              <a:rPr lang="en-US" sz="2400" dirty="0" smtClean="0">
                <a:solidFill>
                  <a:srgbClr val="495778"/>
                </a:solidFill>
              </a:rPr>
              <a:t> higher</a:t>
            </a:r>
            <a:endParaRPr lang="x-none" sz="2400" dirty="0" smtClean="0">
              <a:solidFill>
                <a:srgbClr val="495778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495778"/>
                </a:solidFill>
              </a:rPr>
              <a:t>June</a:t>
            </a:r>
            <a:r>
              <a:rPr lang="sr-Latn-CS" sz="2400" b="1" dirty="0" smtClean="0">
                <a:solidFill>
                  <a:srgbClr val="495778"/>
                </a:solidFill>
              </a:rPr>
              <a:t> </a:t>
            </a:r>
            <a:r>
              <a:rPr lang="sr-Latn-CS" sz="2400" b="1" dirty="0" smtClean="0">
                <a:solidFill>
                  <a:srgbClr val="495778"/>
                </a:solidFill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</a:rPr>
              <a:t>3</a:t>
            </a:r>
            <a:r>
              <a:rPr lang="sr-Latn-CS" sz="2400" b="1" dirty="0" smtClean="0">
                <a:solidFill>
                  <a:srgbClr val="495778"/>
                </a:solidFill>
              </a:rPr>
              <a:t>/Ø 201</a:t>
            </a:r>
            <a:r>
              <a:rPr lang="x-none" sz="2400" b="1" smtClean="0">
                <a:solidFill>
                  <a:srgbClr val="495778"/>
                </a:solidFill>
              </a:rPr>
              <a:t>2</a:t>
            </a:r>
            <a:endParaRPr lang="sr-Cyrl-CS" sz="2400" b="1" dirty="0">
              <a:solidFill>
                <a:srgbClr val="495778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495778"/>
                </a:solidFill>
              </a:rPr>
              <a:t>Average net wage nominally </a:t>
            </a:r>
            <a:r>
              <a:rPr lang="sr-Cyrl-CS" sz="2400" dirty="0" smtClean="0">
                <a:solidFill>
                  <a:srgbClr val="495778"/>
                </a:solidFill>
              </a:rPr>
              <a:t>0,1</a:t>
            </a:r>
            <a:r>
              <a:rPr lang="sr-Cyrl-CS" sz="2400" b="1" dirty="0" smtClean="0">
                <a:solidFill>
                  <a:srgbClr val="495778"/>
                </a:solidFill>
              </a:rPr>
              <a:t>%</a:t>
            </a:r>
            <a:r>
              <a:rPr lang="en-US" sz="2400" b="1" dirty="0" smtClean="0">
                <a:solidFill>
                  <a:srgbClr val="495778"/>
                </a:solidFill>
              </a:rPr>
              <a:t> </a:t>
            </a:r>
            <a:r>
              <a:rPr lang="en-US" sz="2400" dirty="0" smtClean="0">
                <a:solidFill>
                  <a:srgbClr val="495778"/>
                </a:solidFill>
              </a:rPr>
              <a:t>lower</a:t>
            </a:r>
            <a:endParaRPr lang="sr-Cyrl-CS" sz="2400" dirty="0">
              <a:solidFill>
                <a:srgbClr val="495778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8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JUNE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74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LABOUR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692275" y="5157788"/>
            <a:ext cx="7200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495778"/>
                </a:solidFill>
                <a:cs typeface="Tahoma" pitchFamily="34" charset="0"/>
              </a:rPr>
              <a:t>Graph </a:t>
            </a:r>
            <a:r>
              <a:rPr lang="sr-Cyrl-CS" sz="1400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sr-Cyrl-CS" sz="1400" dirty="0" smtClean="0">
                <a:solidFill>
                  <a:srgbClr val="495778"/>
                </a:solidFill>
                <a:cs typeface="Tahoma" pitchFamily="34" charset="0"/>
              </a:rPr>
              <a:t>. </a:t>
            </a:r>
            <a:r>
              <a:rPr lang="en-US" sz="1400" dirty="0" smtClean="0">
                <a:solidFill>
                  <a:srgbClr val="495778"/>
                </a:solidFill>
                <a:cs typeface="Tahoma" pitchFamily="34" charset="0"/>
              </a:rPr>
              <a:t>Average net wages of employed persons by month</a:t>
            </a:r>
            <a:endParaRPr lang="en-US" sz="14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35696" y="764704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КМ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1577833894"/>
              </p:ext>
            </p:extLst>
          </p:nvPr>
        </p:nvGraphicFramePr>
        <p:xfrm>
          <a:off x="1835696" y="1196752"/>
          <a:ext cx="6336704" cy="352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utrasnjaTrgovina-Cijene.jpg"/>
          <p:cNvPicPr/>
          <p:nvPr/>
        </p:nvPicPr>
        <p:blipFill>
          <a:blip r:embed="rId3" cstate="print"/>
          <a:srcRect t="23311" b="48765"/>
          <a:stretch>
            <a:fillRect/>
          </a:stretch>
        </p:blipFill>
        <p:spPr>
          <a:xfrm>
            <a:off x="1117600" y="4839335"/>
            <a:ext cx="8026400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dirty="0">
                <a:solidFill>
                  <a:srgbClr val="495778"/>
                </a:solidFill>
              </a:rPr>
              <a:t>СТАТИСТИКА ЦИЈЕНА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Monthly inflation 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3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</a:p>
          <a:p>
            <a:endParaRPr lang="en-US" sz="2300" b="1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300" b="1" dirty="0">
                <a:solidFill>
                  <a:srgbClr val="495778"/>
                </a:solidFill>
                <a:cs typeface="Tahoma" pitchFamily="34" charset="0"/>
              </a:rPr>
              <a:t>  </a:t>
            </a:r>
            <a:r>
              <a:rPr lang="en-US" sz="2300" dirty="0" smtClean="0">
                <a:solidFill>
                  <a:srgbClr val="495778"/>
                </a:solidFill>
                <a:cs typeface="Tahoma" pitchFamily="34" charset="0"/>
              </a:rPr>
              <a:t>Annual inflation </a:t>
            </a:r>
            <a:r>
              <a:rPr lang="sr-Cyrl-CS" sz="2300" dirty="0" smtClean="0">
                <a:solidFill>
                  <a:srgbClr val="495778"/>
                </a:solidFill>
                <a:cs typeface="Tahoma" pitchFamily="34" charset="0"/>
              </a:rPr>
              <a:t>(</a:t>
            </a:r>
            <a:r>
              <a:rPr lang="en-US" sz="2300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x-none" sz="230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300" dirty="0" smtClean="0">
                <a:solidFill>
                  <a:srgbClr val="495778"/>
                </a:solidFill>
                <a:cs typeface="Tahoma" pitchFamily="34" charset="0"/>
              </a:rPr>
              <a:t>2013/</a:t>
            </a:r>
            <a:r>
              <a:rPr lang="en-US" sz="2300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en-US" sz="23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300" dirty="0" smtClean="0">
                <a:solidFill>
                  <a:srgbClr val="495778"/>
                </a:solidFill>
                <a:cs typeface="Tahoma" pitchFamily="34" charset="0"/>
              </a:rPr>
              <a:t>2012) 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en-US" sz="23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sr-Cyrl-BA" sz="23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endParaRPr lang="sr-Cyrl-BA" sz="23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JUNE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2013</a:t>
            </a:r>
            <a:r>
              <a:rPr lang="sr-Cyrl-BA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en-US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utrasnjaTrgovina-Cijene.jpg"/>
          <p:cNvPicPr/>
          <p:nvPr/>
        </p:nvPicPr>
        <p:blipFill>
          <a:blip r:embed="rId3" cstate="print"/>
          <a:srcRect t="23311" b="48765"/>
          <a:stretch>
            <a:fillRect/>
          </a:stretch>
        </p:blipFill>
        <p:spPr>
          <a:xfrm>
            <a:off x="1117600" y="4839335"/>
            <a:ext cx="8026400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PRICES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76375" y="90805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i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ncrease in prices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2400" dirty="0" smtClean="0">
                <a:solidFill>
                  <a:srgbClr val="495778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</a:t>
            </a:r>
            <a:r>
              <a:rPr lang="en-US" sz="2000" dirty="0" smtClean="0">
                <a:solidFill>
                  <a:srgbClr val="495778"/>
                </a:solidFill>
              </a:rPr>
              <a:t> </a:t>
            </a:r>
            <a:r>
              <a:rPr lang="en-US" sz="2000" dirty="0" smtClean="0">
                <a:solidFill>
                  <a:srgbClr val="495778"/>
                </a:solidFill>
              </a:rPr>
              <a:t>D</a:t>
            </a:r>
            <a:r>
              <a:rPr lang="en-US" sz="2000" dirty="0" smtClean="0">
                <a:solidFill>
                  <a:srgbClr val="495778"/>
                </a:solidFill>
              </a:rPr>
              <a:t>ivision </a:t>
            </a:r>
            <a:r>
              <a:rPr lang="en-US" sz="2000" i="1" dirty="0" smtClean="0">
                <a:solidFill>
                  <a:srgbClr val="495778"/>
                </a:solidFill>
              </a:rPr>
              <a:t>Alcoholic beverages and tobacco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2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</a:t>
            </a:r>
            <a:r>
              <a:rPr lang="en-US" sz="2000" dirty="0" smtClean="0">
                <a:solidFill>
                  <a:srgbClr val="495778"/>
                </a:solidFill>
              </a:rPr>
              <a:t> </a:t>
            </a:r>
            <a:r>
              <a:rPr lang="en-US" sz="2000" dirty="0" smtClean="0">
                <a:solidFill>
                  <a:srgbClr val="495778"/>
                </a:solidFill>
              </a:rPr>
              <a:t>D</a:t>
            </a:r>
            <a:r>
              <a:rPr lang="en-US" sz="2000" dirty="0" smtClean="0">
                <a:solidFill>
                  <a:srgbClr val="495778"/>
                </a:solidFill>
              </a:rPr>
              <a:t>ivision </a:t>
            </a:r>
            <a:r>
              <a:rPr lang="en-US" sz="2000" i="1" dirty="0" smtClean="0">
                <a:solidFill>
                  <a:srgbClr val="495778"/>
                </a:solidFill>
              </a:rPr>
              <a:t>Food and non-alcoholic beverages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2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en-US" sz="2000" i="1" dirty="0" smtClean="0">
                <a:solidFill>
                  <a:srgbClr val="495778"/>
                </a:solidFill>
              </a:rPr>
              <a:t>  </a:t>
            </a:r>
            <a:r>
              <a:rPr lang="en-US" sz="2000" dirty="0" smtClean="0">
                <a:solidFill>
                  <a:srgbClr val="495778"/>
                </a:solidFill>
              </a:rPr>
              <a:t>Division</a:t>
            </a:r>
            <a:r>
              <a:rPr lang="en-US" sz="2000" i="1" dirty="0" smtClean="0">
                <a:solidFill>
                  <a:srgbClr val="495778"/>
                </a:solidFill>
              </a:rPr>
              <a:t> Health Care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2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  <a:r>
              <a:rPr lang="sr-Cyrl-BA" sz="2000" dirty="0" smtClean="0">
                <a:solidFill>
                  <a:srgbClr val="495778"/>
                </a:solidFill>
              </a:rPr>
              <a:t> </a:t>
            </a:r>
            <a:endParaRPr lang="sr-Cyrl-BA" sz="2000" b="1" dirty="0">
              <a:solidFill>
                <a:srgbClr val="495778"/>
              </a:solidFill>
            </a:endParaRPr>
          </a:p>
          <a:p>
            <a:pPr>
              <a:buFont typeface="Arial" charset="0"/>
              <a:buChar char="•"/>
            </a:pP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Cyrl-BA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d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ecrease in prices</a:t>
            </a:r>
            <a:endParaRPr lang="sr-Cyrl-BA" sz="2000" b="1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  </a:t>
            </a:r>
            <a:r>
              <a:rPr lang="en-US" sz="2000" dirty="0" smtClean="0">
                <a:solidFill>
                  <a:srgbClr val="495778"/>
                </a:solidFill>
              </a:rPr>
              <a:t>Division </a:t>
            </a:r>
            <a:r>
              <a:rPr lang="en-US" sz="2000" i="1" dirty="0" smtClean="0">
                <a:solidFill>
                  <a:srgbClr val="495778"/>
                </a:solidFill>
              </a:rPr>
              <a:t>Clothing and footwear 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5</a:t>
            </a:r>
            <a:r>
              <a:rPr lang="sr-Cyrl-BA" sz="2000" b="1" dirty="0" smtClean="0">
                <a:solidFill>
                  <a:srgbClr val="495778"/>
                </a:solidFill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  </a:t>
            </a:r>
            <a:r>
              <a:rPr lang="en-US" sz="2000" dirty="0" smtClean="0">
                <a:solidFill>
                  <a:srgbClr val="495778"/>
                </a:solidFill>
              </a:rPr>
              <a:t>Division </a:t>
            </a:r>
            <a:r>
              <a:rPr lang="en-US" sz="2000" i="1" dirty="0" smtClean="0">
                <a:solidFill>
                  <a:srgbClr val="495778"/>
                </a:solidFill>
              </a:rPr>
              <a:t>Housing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4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  </a:t>
            </a:r>
            <a:r>
              <a:rPr lang="en-US" sz="2000" dirty="0" smtClean="0">
                <a:solidFill>
                  <a:srgbClr val="495778"/>
                </a:solidFill>
              </a:rPr>
              <a:t>Division </a:t>
            </a:r>
            <a:r>
              <a:rPr lang="en-US" sz="2000" i="1" dirty="0" smtClean="0">
                <a:solidFill>
                  <a:srgbClr val="495778"/>
                </a:solidFill>
              </a:rPr>
              <a:t>Furnishings and housing equipment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4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  <a:endParaRPr lang="sr-Cyrl-BA" sz="2000" b="1" dirty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JUNE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2013</a:t>
            </a:r>
            <a:r>
              <a:rPr lang="en-US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utrasnjaTrgovina-Cijene.jpg"/>
          <p:cNvPicPr/>
          <p:nvPr/>
        </p:nvPicPr>
        <p:blipFill>
          <a:blip r:embed="rId3" cstate="print"/>
          <a:srcRect t="23311" b="48765"/>
          <a:stretch>
            <a:fillRect/>
          </a:stretch>
        </p:blipFill>
        <p:spPr>
          <a:xfrm>
            <a:off x="1117600" y="4839335"/>
            <a:ext cx="8026400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PRICES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cs typeface="Tahoma" pitchFamily="34" charset="0"/>
              </a:rPr>
              <a:t>Producer Prices of Industrial Products </a:t>
            </a:r>
            <a:r>
              <a:rPr lang="sr-Cyrl-CS" sz="2800" b="1" dirty="0" smtClean="0">
                <a:solidFill>
                  <a:srgbClr val="495778"/>
                </a:solidFill>
                <a:cs typeface="Tahoma" pitchFamily="34" charset="0"/>
              </a:rPr>
              <a:t>:</a:t>
            </a:r>
            <a:endParaRPr lang="sr-Cyrl-CS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2013/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May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2%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lower</a:t>
            </a:r>
            <a:endParaRPr lang="sr-Cyrl-CS" sz="20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2013/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2012 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5%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higher</a:t>
            </a:r>
            <a:endParaRPr lang="sr-Cyrl-CS" sz="2000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JUNE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dustrija3-kalemovimali.jpg"/>
          <p:cNvPicPr/>
          <p:nvPr/>
        </p:nvPicPr>
        <p:blipFill>
          <a:blip r:embed="rId3" cstate="print"/>
          <a:srcRect b="66989"/>
          <a:stretch>
            <a:fillRect/>
          </a:stretch>
        </p:blipFill>
        <p:spPr>
          <a:xfrm>
            <a:off x="971550" y="4833620"/>
            <a:ext cx="8174355" cy="2024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INDUSTRY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b="1" dirty="0" smtClean="0">
                <a:solidFill>
                  <a:srgbClr val="495778"/>
                </a:solidFill>
                <a:cs typeface="Tahoma" pitchFamily="34" charset="0"/>
              </a:rPr>
              <a:t>Industrial Production Index </a:t>
            </a:r>
            <a:r>
              <a:rPr lang="ru-RU" sz="2800" b="1" dirty="0" smtClean="0">
                <a:solidFill>
                  <a:srgbClr val="495778"/>
                </a:solidFill>
                <a:cs typeface="Tahoma" pitchFamily="34" charset="0"/>
              </a:rPr>
              <a:t>:</a:t>
            </a:r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331640" y="2290226"/>
            <a:ext cx="781426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495778"/>
                </a:solidFill>
                <a:cs typeface="Tahoma" pitchFamily="34" charset="0"/>
              </a:rPr>
              <a:t>Increase </a:t>
            </a:r>
            <a:r>
              <a:rPr lang="en-US" dirty="0" smtClean="0">
                <a:solidFill>
                  <a:srgbClr val="495778"/>
                </a:solidFill>
                <a:cs typeface="Tahoma" pitchFamily="34" charset="0"/>
              </a:rPr>
              <a:t>in working-day adjusted industrial production </a:t>
            </a:r>
            <a:r>
              <a:rPr lang="sr-Latn-CS" b="1" dirty="0" smtClean="0">
                <a:solidFill>
                  <a:srgbClr val="495778"/>
                </a:solidFill>
                <a:cs typeface="Tahoma" pitchFamily="34" charset="0"/>
              </a:rPr>
              <a:t>5</a:t>
            </a:r>
            <a:r>
              <a:rPr lang="en-US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Latn-CS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b="1" dirty="0">
                <a:solidFill>
                  <a:srgbClr val="495778"/>
                </a:solidFill>
                <a:cs typeface="Tahoma" pitchFamily="34" charset="0"/>
              </a:rPr>
              <a:t>%</a:t>
            </a:r>
            <a:endParaRPr lang="sr-Cyrl-CS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495778"/>
                </a:solidFill>
                <a:cs typeface="Tahoma" pitchFamily="34" charset="0"/>
              </a:rPr>
              <a:t>Increase </a:t>
            </a:r>
            <a:r>
              <a:rPr lang="en-US" dirty="0" smtClean="0">
                <a:solidFill>
                  <a:srgbClr val="495778"/>
                </a:solidFill>
                <a:cs typeface="Tahoma" pitchFamily="34" charset="0"/>
              </a:rPr>
              <a:t>in seasonally adjusted industrial production </a:t>
            </a:r>
            <a:r>
              <a:rPr lang="sr-Cyrl-CS" b="1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en-US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b="1" dirty="0" smtClean="0">
                <a:solidFill>
                  <a:srgbClr val="495778"/>
                </a:solidFill>
                <a:cs typeface="Tahoma" pitchFamily="34" charset="0"/>
              </a:rPr>
              <a:t>7</a:t>
            </a:r>
            <a:r>
              <a:rPr lang="sr-Cyrl-CS" b="1" dirty="0">
                <a:solidFill>
                  <a:srgbClr val="495778"/>
                </a:solidFill>
                <a:cs typeface="Tahoma" pitchFamily="34" charset="0"/>
              </a:rPr>
              <a:t>%</a:t>
            </a:r>
            <a:endParaRPr lang="en-US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dustrija3-kalemovimali.jpg"/>
          <p:cNvPicPr/>
          <p:nvPr/>
        </p:nvPicPr>
        <p:blipFill>
          <a:blip r:embed="rId3" cstate="print"/>
          <a:srcRect b="66989"/>
          <a:stretch>
            <a:fillRect/>
          </a:stretch>
        </p:blipFill>
        <p:spPr>
          <a:xfrm>
            <a:off x="971550" y="4833620"/>
            <a:ext cx="8174355" cy="2024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INDUSTRY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7038" y="2348880"/>
            <a:ext cx="6769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495778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rgbClr val="495778"/>
                </a:solidFill>
                <a:latin typeface="Cambria" pitchFamily="18" charset="0"/>
              </a:rPr>
              <a:t>    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May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endParaRPr lang="en-US" sz="2400" dirty="0"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Number of employees in industry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higher</a:t>
            </a:r>
            <a:endParaRPr lang="ru-RU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   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January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-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January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-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June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2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Number of employees in industry</a:t>
            </a:r>
            <a:r>
              <a:rPr lang="ru-RU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Latn-CS" sz="2400" b="1" dirty="0" smtClean="0">
                <a:solidFill>
                  <a:srgbClr val="495778"/>
                </a:solidFill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lower</a:t>
            </a:r>
            <a:endParaRPr lang="en-US" sz="2400" dirty="0" smtClean="0"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cs typeface="Tahoma" pitchFamily="34" charset="0"/>
              </a:rPr>
              <a:t>Number of employees in </a:t>
            </a:r>
            <a:r>
              <a:rPr lang="en-US" sz="2800" b="1" dirty="0" smtClean="0">
                <a:solidFill>
                  <a:srgbClr val="495778"/>
                </a:solidFill>
                <a:cs typeface="Tahoma" pitchFamily="34" charset="0"/>
              </a:rPr>
              <a:t>industry</a:t>
            </a:r>
            <a:r>
              <a:rPr lang="ru-RU" sz="2800" b="1" dirty="0" smtClean="0">
                <a:solidFill>
                  <a:srgbClr val="495778"/>
                </a:solidFill>
                <a:cs typeface="Tahoma" pitchFamily="34" charset="0"/>
              </a:rPr>
              <a:t>:</a:t>
            </a:r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EXTERNAL TRADE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500438"/>
            <a:ext cx="5869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64488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rgbClr val="064488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Coverage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of import with export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59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495778"/>
                </a:solidFill>
                <a:cs typeface="Tahoma" pitchFamily="34" charset="0"/>
              </a:rPr>
              <a:t> 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External trade deficit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863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 million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894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JANUARY – JUNE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8888" y="1412875"/>
            <a:ext cx="78851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Scope of external trade of </a:t>
            </a:r>
            <a:r>
              <a:rPr lang="en-US" sz="2200" dirty="0" err="1" smtClean="0">
                <a:solidFill>
                  <a:srgbClr val="495778"/>
                </a:solidFill>
                <a:cs typeface="Tahoma" pitchFamily="34" charset="0"/>
              </a:rPr>
              <a:t>Republika</a:t>
            </a:r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err="1" smtClean="0">
                <a:solidFill>
                  <a:srgbClr val="495778"/>
                </a:solidFill>
                <a:cs typeface="Tahoma" pitchFamily="34" charset="0"/>
              </a:rPr>
              <a:t>Srpska</a:t>
            </a:r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en-US" sz="22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ru-RU" sz="2200" b="1" dirty="0" smtClean="0">
                <a:solidFill>
                  <a:srgbClr val="495778"/>
                </a:solidFill>
                <a:cs typeface="Tahoma" pitchFamily="34" charset="0"/>
              </a:rPr>
              <a:t>3 </a:t>
            </a:r>
            <a:r>
              <a:rPr lang="en-US" sz="2200" b="1" dirty="0" smtClean="0">
                <a:solidFill>
                  <a:srgbClr val="495778"/>
                </a:solidFill>
                <a:cs typeface="Tahoma" pitchFamily="34" charset="0"/>
              </a:rPr>
              <a:t>billion </a:t>
            </a:r>
            <a:r>
              <a:rPr lang="ru-RU" sz="2200" b="1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en-US" sz="22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EXPORT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1 billion and 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240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r>
              <a:rPr lang="sr-Cyrl-BA" sz="2400" b="1" dirty="0">
                <a:solidFill>
                  <a:srgbClr val="495778"/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IMPORT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2 billion and 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103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12600</TotalTime>
  <Words>1841</Words>
  <Application>Microsoft Office PowerPoint</Application>
  <PresentationFormat>On-screen Show (4:3)</PresentationFormat>
  <Paragraphs>212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Kandic</cp:lastModifiedBy>
  <cp:revision>1735</cp:revision>
  <dcterms:created xsi:type="dcterms:W3CDTF">2004-12-13T09:54:15Z</dcterms:created>
  <dcterms:modified xsi:type="dcterms:W3CDTF">2013-07-24T11:16:21Z</dcterms:modified>
</cp:coreProperties>
</file>